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6858000" cy="9906000" type="A4"/>
  <p:notesSz cx="6858000" cy="9906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E3354B-27A8-D924-1638-31FAEE968BC8}" name="Emmi Matsunaga" initials="EM" userId="S::emmi.matsunaga@peas.org.uk::67436d86-db2a-4c60-b745-be13785ce14e" providerId="AD"/>
  <p188:author id="{01554DBB-BA41-339D-2F22-ACAF2C0C0FEA}" name="Karly Southworth" initials="KS" userId="S::karly.southworth@peas.org.uk::0abeda5c-7106-47d5-9334-3145a396b8f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55A54-5E30-4ECE-A540-48C11B0D2701}" v="7" dt="2026-01-12T14:42:44.8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582" y="30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i Matsunaga" userId="67436d86-db2a-4c60-b745-be13785ce14e" providerId="ADAL" clId="{9BDC8B2D-358C-4679-9F53-FAC4FACE83A0}"/>
    <pc:docChg chg="undo redo custSel addSld delSld modSld">
      <pc:chgData name="Emmi Matsunaga" userId="67436d86-db2a-4c60-b745-be13785ce14e" providerId="ADAL" clId="{9BDC8B2D-358C-4679-9F53-FAC4FACE83A0}" dt="2026-01-12T14:46:53.716" v="7934" actId="14100"/>
      <pc:docMkLst>
        <pc:docMk/>
      </pc:docMkLst>
      <pc:sldChg chg="modSp mod">
        <pc:chgData name="Emmi Matsunaga" userId="67436d86-db2a-4c60-b745-be13785ce14e" providerId="ADAL" clId="{9BDC8B2D-358C-4679-9F53-FAC4FACE83A0}" dt="2026-01-12T14:46:53.716" v="7934" actId="14100"/>
        <pc:sldMkLst>
          <pc:docMk/>
          <pc:sldMk cId="0" sldId="256"/>
        </pc:sldMkLst>
        <pc:spChg chg="mod">
          <ac:chgData name="Emmi Matsunaga" userId="67436d86-db2a-4c60-b745-be13785ce14e" providerId="ADAL" clId="{9BDC8B2D-358C-4679-9F53-FAC4FACE83A0}" dt="2025-12-23T11:53:19.544" v="1674" actId="790"/>
          <ac:spMkLst>
            <pc:docMk/>
            <pc:sldMk cId="0" sldId="256"/>
            <ac:spMk id="3" creationId="{00000000-0000-0000-0000-000000000000}"/>
          </ac:spMkLst>
        </pc:spChg>
        <pc:spChg chg="mod">
          <ac:chgData name="Emmi Matsunaga" userId="67436d86-db2a-4c60-b745-be13785ce14e" providerId="ADAL" clId="{9BDC8B2D-358C-4679-9F53-FAC4FACE83A0}" dt="2025-12-23T11:53:19.544" v="1674" actId="790"/>
          <ac:spMkLst>
            <pc:docMk/>
            <pc:sldMk cId="0" sldId="256"/>
            <ac:spMk id="4" creationId="{00000000-0000-0000-0000-000000000000}"/>
          </ac:spMkLst>
        </pc:spChg>
        <pc:spChg chg="mod">
          <ac:chgData name="Emmi Matsunaga" userId="67436d86-db2a-4c60-b745-be13785ce14e" providerId="ADAL" clId="{9BDC8B2D-358C-4679-9F53-FAC4FACE83A0}" dt="2025-12-23T11:53:19.544" v="1674" actId="790"/>
          <ac:spMkLst>
            <pc:docMk/>
            <pc:sldMk cId="0" sldId="256"/>
            <ac:spMk id="6" creationId="{00000000-0000-0000-0000-000000000000}"/>
          </ac:spMkLst>
        </pc:spChg>
        <pc:spChg chg="mod">
          <ac:chgData name="Emmi Matsunaga" userId="67436d86-db2a-4c60-b745-be13785ce14e" providerId="ADAL" clId="{9BDC8B2D-358C-4679-9F53-FAC4FACE83A0}" dt="2026-01-12T14:46:53.716" v="7934" actId="14100"/>
          <ac:spMkLst>
            <pc:docMk/>
            <pc:sldMk cId="0" sldId="256"/>
            <ac:spMk id="7" creationId="{00000000-0000-0000-0000-000000000000}"/>
          </ac:spMkLst>
        </pc:spChg>
        <pc:spChg chg="mod">
          <ac:chgData name="Emmi Matsunaga" userId="67436d86-db2a-4c60-b745-be13785ce14e" providerId="ADAL" clId="{9BDC8B2D-358C-4679-9F53-FAC4FACE83A0}" dt="2025-12-23T11:53:19.544" v="1674" actId="790"/>
          <ac:spMkLst>
            <pc:docMk/>
            <pc:sldMk cId="0" sldId="256"/>
            <ac:spMk id="8" creationId="{00000000-0000-0000-0000-000000000000}"/>
          </ac:spMkLst>
        </pc:spChg>
        <pc:spChg chg="mod">
          <ac:chgData name="Emmi Matsunaga" userId="67436d86-db2a-4c60-b745-be13785ce14e" providerId="ADAL" clId="{9BDC8B2D-358C-4679-9F53-FAC4FACE83A0}" dt="2025-12-23T11:53:19.544" v="1674" actId="790"/>
          <ac:spMkLst>
            <pc:docMk/>
            <pc:sldMk cId="0" sldId="256"/>
            <ac:spMk id="9" creationId="{00000000-0000-0000-0000-000000000000}"/>
          </ac:spMkLst>
        </pc:spChg>
        <pc:spChg chg="mod">
          <ac:chgData name="Emmi Matsunaga" userId="67436d86-db2a-4c60-b745-be13785ce14e" providerId="ADAL" clId="{9BDC8B2D-358C-4679-9F53-FAC4FACE83A0}" dt="2025-12-23T11:53:19.544" v="1674" actId="790"/>
          <ac:spMkLst>
            <pc:docMk/>
            <pc:sldMk cId="0" sldId="256"/>
            <ac:spMk id="11" creationId="{00000000-0000-0000-0000-000000000000}"/>
          </ac:spMkLst>
        </pc:spChg>
      </pc:sldChg>
      <pc:sldChg chg="addSp delSp modSp mod">
        <pc:chgData name="Emmi Matsunaga" userId="67436d86-db2a-4c60-b745-be13785ce14e" providerId="ADAL" clId="{9BDC8B2D-358C-4679-9F53-FAC4FACE83A0}" dt="2025-12-23T12:01:16.947" v="2432" actId="20577"/>
        <pc:sldMkLst>
          <pc:docMk/>
          <pc:sldMk cId="0" sldId="257"/>
        </pc:sldMkLst>
        <pc:spChg chg="mod">
          <ac:chgData name="Emmi Matsunaga" userId="67436d86-db2a-4c60-b745-be13785ce14e" providerId="ADAL" clId="{9BDC8B2D-358C-4679-9F53-FAC4FACE83A0}" dt="2025-12-23T11:53:19.544" v="1674" actId="790"/>
          <ac:spMkLst>
            <pc:docMk/>
            <pc:sldMk cId="0" sldId="257"/>
            <ac:spMk id="3" creationId="{00000000-0000-0000-0000-000000000000}"/>
          </ac:spMkLst>
        </pc:spChg>
        <pc:spChg chg="mod">
          <ac:chgData name="Emmi Matsunaga" userId="67436d86-db2a-4c60-b745-be13785ce14e" providerId="ADAL" clId="{9BDC8B2D-358C-4679-9F53-FAC4FACE83A0}" dt="2025-12-23T11:53:19.544" v="1674" actId="790"/>
          <ac:spMkLst>
            <pc:docMk/>
            <pc:sldMk cId="0" sldId="257"/>
            <ac:spMk id="6" creationId="{00000000-0000-0000-0000-000000000000}"/>
          </ac:spMkLst>
        </pc:spChg>
        <pc:spChg chg="add mod">
          <ac:chgData name="Emmi Matsunaga" userId="67436d86-db2a-4c60-b745-be13785ce14e" providerId="ADAL" clId="{9BDC8B2D-358C-4679-9F53-FAC4FACE83A0}" dt="2025-12-23T12:00:55.808" v="2405" actId="1036"/>
          <ac:spMkLst>
            <pc:docMk/>
            <pc:sldMk cId="0" sldId="257"/>
            <ac:spMk id="11" creationId="{E66FC07D-BAF0-A09F-484A-D761D12FFCC9}"/>
          </ac:spMkLst>
        </pc:spChg>
        <pc:graphicFrameChg chg="add mod modGraphic">
          <ac:chgData name="Emmi Matsunaga" userId="67436d86-db2a-4c60-b745-be13785ce14e" providerId="ADAL" clId="{9BDC8B2D-358C-4679-9F53-FAC4FACE83A0}" dt="2025-12-23T12:01:16.947" v="2432" actId="20577"/>
          <ac:graphicFrameMkLst>
            <pc:docMk/>
            <pc:sldMk cId="0" sldId="257"/>
            <ac:graphicFrameMk id="10" creationId="{1AC5828A-2186-C647-0A2B-35432984B529}"/>
          </ac:graphicFrameMkLst>
        </pc:graphicFrameChg>
        <pc:picChg chg="mod modCrop">
          <ac:chgData name="Emmi Matsunaga" userId="67436d86-db2a-4c60-b745-be13785ce14e" providerId="ADAL" clId="{9BDC8B2D-358C-4679-9F53-FAC4FACE83A0}" dt="2025-12-23T12:01:11.169" v="2431" actId="1036"/>
          <ac:picMkLst>
            <pc:docMk/>
            <pc:sldMk cId="0" sldId="257"/>
            <ac:picMk id="5" creationId="{00000000-0000-0000-0000-000000000000}"/>
          </ac:picMkLst>
        </pc:picChg>
      </pc:sldChg>
      <pc:sldChg chg="addSp delSp modSp mod">
        <pc:chgData name="Emmi Matsunaga" userId="67436d86-db2a-4c60-b745-be13785ce14e" providerId="ADAL" clId="{9BDC8B2D-358C-4679-9F53-FAC4FACE83A0}" dt="2026-01-12T14:41:21.792" v="7687"/>
        <pc:sldMkLst>
          <pc:docMk/>
          <pc:sldMk cId="0" sldId="258"/>
        </pc:sldMkLst>
        <pc:spChg chg="mod">
          <ac:chgData name="Emmi Matsunaga" userId="67436d86-db2a-4c60-b745-be13785ce14e" providerId="ADAL" clId="{9BDC8B2D-358C-4679-9F53-FAC4FACE83A0}" dt="2025-12-23T11:53:19.544" v="1674" actId="790"/>
          <ac:spMkLst>
            <pc:docMk/>
            <pc:sldMk cId="0" sldId="258"/>
            <ac:spMk id="4" creationId="{00000000-0000-0000-0000-000000000000}"/>
          </ac:spMkLst>
        </pc:spChg>
        <pc:spChg chg="mod">
          <ac:chgData name="Emmi Matsunaga" userId="67436d86-db2a-4c60-b745-be13785ce14e" providerId="ADAL" clId="{9BDC8B2D-358C-4679-9F53-FAC4FACE83A0}" dt="2025-12-23T11:53:19.544" v="1674" actId="790"/>
          <ac:spMkLst>
            <pc:docMk/>
            <pc:sldMk cId="0" sldId="258"/>
            <ac:spMk id="5" creationId="{00000000-0000-0000-0000-000000000000}"/>
          </ac:spMkLst>
        </pc:spChg>
        <pc:spChg chg="mod">
          <ac:chgData name="Emmi Matsunaga" userId="67436d86-db2a-4c60-b745-be13785ce14e" providerId="ADAL" clId="{9BDC8B2D-358C-4679-9F53-FAC4FACE83A0}" dt="2025-12-23T11:53:19.544" v="1674" actId="790"/>
          <ac:spMkLst>
            <pc:docMk/>
            <pc:sldMk cId="0" sldId="258"/>
            <ac:spMk id="7" creationId="{00000000-0000-0000-0000-000000000000}"/>
          </ac:spMkLst>
        </pc:spChg>
        <pc:spChg chg="mod">
          <ac:chgData name="Emmi Matsunaga" userId="67436d86-db2a-4c60-b745-be13785ce14e" providerId="ADAL" clId="{9BDC8B2D-358C-4679-9F53-FAC4FACE83A0}" dt="2025-12-23T11:53:19.544" v="1674" actId="790"/>
          <ac:spMkLst>
            <pc:docMk/>
            <pc:sldMk cId="0" sldId="258"/>
            <ac:spMk id="8" creationId="{00000000-0000-0000-0000-000000000000}"/>
          </ac:spMkLst>
        </pc:spChg>
        <pc:spChg chg="mod">
          <ac:chgData name="Emmi Matsunaga" userId="67436d86-db2a-4c60-b745-be13785ce14e" providerId="ADAL" clId="{9BDC8B2D-358C-4679-9F53-FAC4FACE83A0}" dt="2025-12-23T11:53:19.544" v="1674" actId="790"/>
          <ac:spMkLst>
            <pc:docMk/>
            <pc:sldMk cId="0" sldId="258"/>
            <ac:spMk id="11" creationId="{00000000-0000-0000-0000-000000000000}"/>
          </ac:spMkLst>
        </pc:spChg>
        <pc:spChg chg="mod">
          <ac:chgData name="Emmi Matsunaga" userId="67436d86-db2a-4c60-b745-be13785ce14e" providerId="ADAL" clId="{9BDC8B2D-358C-4679-9F53-FAC4FACE83A0}" dt="2025-12-23T11:53:19.544" v="1674" actId="790"/>
          <ac:spMkLst>
            <pc:docMk/>
            <pc:sldMk cId="0" sldId="258"/>
            <ac:spMk id="12" creationId="{00000000-0000-0000-0000-000000000000}"/>
          </ac:spMkLst>
        </pc:spChg>
        <pc:spChg chg="mod">
          <ac:chgData name="Emmi Matsunaga" userId="67436d86-db2a-4c60-b745-be13785ce14e" providerId="ADAL" clId="{9BDC8B2D-358C-4679-9F53-FAC4FACE83A0}" dt="2025-12-23T11:53:19.544" v="1674" actId="790"/>
          <ac:spMkLst>
            <pc:docMk/>
            <pc:sldMk cId="0" sldId="258"/>
            <ac:spMk id="13" creationId="{00000000-0000-0000-0000-000000000000}"/>
          </ac:spMkLst>
        </pc:spChg>
        <pc:spChg chg="mod">
          <ac:chgData name="Emmi Matsunaga" userId="67436d86-db2a-4c60-b745-be13785ce14e" providerId="ADAL" clId="{9BDC8B2D-358C-4679-9F53-FAC4FACE83A0}" dt="2025-12-23T11:53:19.544" v="1674" actId="790"/>
          <ac:spMkLst>
            <pc:docMk/>
            <pc:sldMk cId="0" sldId="258"/>
            <ac:spMk id="15" creationId="{00000000-0000-0000-0000-000000000000}"/>
          </ac:spMkLst>
        </pc:spChg>
        <pc:spChg chg="mod">
          <ac:chgData name="Emmi Matsunaga" userId="67436d86-db2a-4c60-b745-be13785ce14e" providerId="ADAL" clId="{9BDC8B2D-358C-4679-9F53-FAC4FACE83A0}" dt="2025-12-23T11:53:19.544" v="1674" actId="790"/>
          <ac:spMkLst>
            <pc:docMk/>
            <pc:sldMk cId="0" sldId="258"/>
            <ac:spMk id="19" creationId="{00000000-0000-0000-0000-000000000000}"/>
          </ac:spMkLst>
        </pc:spChg>
        <pc:spChg chg="add mod">
          <ac:chgData name="Emmi Matsunaga" userId="67436d86-db2a-4c60-b745-be13785ce14e" providerId="ADAL" clId="{9BDC8B2D-358C-4679-9F53-FAC4FACE83A0}" dt="2026-01-12T14:41:21.792" v="7687"/>
          <ac:spMkLst>
            <pc:docMk/>
            <pc:sldMk cId="0" sldId="258"/>
            <ac:spMk id="22" creationId="{C7CAE51D-F01E-9DB7-636A-89B20C3098CB}"/>
          </ac:spMkLst>
        </pc:spChg>
        <pc:graphicFrameChg chg="mod modGraphic">
          <ac:chgData name="Emmi Matsunaga" userId="67436d86-db2a-4c60-b745-be13785ce14e" providerId="ADAL" clId="{9BDC8B2D-358C-4679-9F53-FAC4FACE83A0}" dt="2026-01-12T14:41:01.035" v="7686" actId="20577"/>
          <ac:graphicFrameMkLst>
            <pc:docMk/>
            <pc:sldMk cId="0" sldId="258"/>
            <ac:graphicFrameMk id="18" creationId="{00000000-0000-0000-0000-000000000000}"/>
          </ac:graphicFrameMkLst>
        </pc:graphicFrameChg>
      </pc:sldChg>
      <pc:sldChg chg="addSp delSp modSp mod">
        <pc:chgData name="Emmi Matsunaga" userId="67436d86-db2a-4c60-b745-be13785ce14e" providerId="ADAL" clId="{9BDC8B2D-358C-4679-9F53-FAC4FACE83A0}" dt="2026-01-12T14:45:41.097" v="7844" actId="948"/>
        <pc:sldMkLst>
          <pc:docMk/>
          <pc:sldMk cId="0" sldId="259"/>
        </pc:sldMkLst>
        <pc:spChg chg="mod">
          <ac:chgData name="Emmi Matsunaga" userId="67436d86-db2a-4c60-b745-be13785ce14e" providerId="ADAL" clId="{9BDC8B2D-358C-4679-9F53-FAC4FACE83A0}" dt="2026-01-12T14:45:41.097" v="7844" actId="948"/>
          <ac:spMkLst>
            <pc:docMk/>
            <pc:sldMk cId="0" sldId="259"/>
            <ac:spMk id="2" creationId="{00000000-0000-0000-0000-000000000000}"/>
          </ac:spMkLst>
        </pc:spChg>
        <pc:spChg chg="mod">
          <ac:chgData name="Emmi Matsunaga" userId="67436d86-db2a-4c60-b745-be13785ce14e" providerId="ADAL" clId="{9BDC8B2D-358C-4679-9F53-FAC4FACE83A0}" dt="2025-12-23T11:53:19.544" v="1674" actId="790"/>
          <ac:spMkLst>
            <pc:docMk/>
            <pc:sldMk cId="0" sldId="259"/>
            <ac:spMk id="3" creationId="{00000000-0000-0000-0000-000000000000}"/>
          </ac:spMkLst>
        </pc:spChg>
        <pc:spChg chg="mod">
          <ac:chgData name="Emmi Matsunaga" userId="67436d86-db2a-4c60-b745-be13785ce14e" providerId="ADAL" clId="{9BDC8B2D-358C-4679-9F53-FAC4FACE83A0}" dt="2025-12-23T11:53:19.544" v="1674" actId="790"/>
          <ac:spMkLst>
            <pc:docMk/>
            <pc:sldMk cId="0" sldId="259"/>
            <ac:spMk id="5" creationId="{00000000-0000-0000-0000-000000000000}"/>
          </ac:spMkLst>
        </pc:spChg>
      </pc:sldChg>
      <pc:sldChg chg="modSp mod">
        <pc:chgData name="Emmi Matsunaga" userId="67436d86-db2a-4c60-b745-be13785ce14e" providerId="ADAL" clId="{9BDC8B2D-358C-4679-9F53-FAC4FACE83A0}" dt="2025-12-23T13:41:42.573" v="7579" actId="948"/>
        <pc:sldMkLst>
          <pc:docMk/>
          <pc:sldMk cId="0" sldId="260"/>
        </pc:sldMkLst>
        <pc:spChg chg="mod">
          <ac:chgData name="Emmi Matsunaga" userId="67436d86-db2a-4c60-b745-be13785ce14e" providerId="ADAL" clId="{9BDC8B2D-358C-4679-9F53-FAC4FACE83A0}" dt="2025-12-23T13:41:42.573" v="7579" actId="948"/>
          <ac:spMkLst>
            <pc:docMk/>
            <pc:sldMk cId="0" sldId="260"/>
            <ac:spMk id="2" creationId="{00000000-0000-0000-0000-000000000000}"/>
          </ac:spMkLst>
        </pc:spChg>
        <pc:spChg chg="mod">
          <ac:chgData name="Emmi Matsunaga" userId="67436d86-db2a-4c60-b745-be13785ce14e" providerId="ADAL" clId="{9BDC8B2D-358C-4679-9F53-FAC4FACE83A0}" dt="2025-12-23T11:53:19.544" v="1674" actId="790"/>
          <ac:spMkLst>
            <pc:docMk/>
            <pc:sldMk cId="0" sldId="260"/>
            <ac:spMk id="5" creationId="{00000000-0000-0000-0000-000000000000}"/>
          </ac:spMkLst>
        </pc:spChg>
        <pc:spChg chg="mod">
          <ac:chgData name="Emmi Matsunaga" userId="67436d86-db2a-4c60-b745-be13785ce14e" providerId="ADAL" clId="{9BDC8B2D-358C-4679-9F53-FAC4FACE83A0}" dt="2025-12-23T11:53:19.544" v="1674" actId="790"/>
          <ac:spMkLst>
            <pc:docMk/>
            <pc:sldMk cId="0" sldId="260"/>
            <ac:spMk id="7" creationId="{00000000-0000-0000-0000-000000000000}"/>
          </ac:spMkLst>
        </pc:spChg>
      </pc:sldChg>
      <pc:sldChg chg="addSp delSp modSp mod">
        <pc:chgData name="Emmi Matsunaga" userId="67436d86-db2a-4c60-b745-be13785ce14e" providerId="ADAL" clId="{9BDC8B2D-358C-4679-9F53-FAC4FACE83A0}" dt="2026-01-12T14:46:46.341" v="7933" actId="20577"/>
        <pc:sldMkLst>
          <pc:docMk/>
          <pc:sldMk cId="0" sldId="261"/>
        </pc:sldMkLst>
        <pc:spChg chg="mod">
          <ac:chgData name="Emmi Matsunaga" userId="67436d86-db2a-4c60-b745-be13785ce14e" providerId="ADAL" clId="{9BDC8B2D-358C-4679-9F53-FAC4FACE83A0}" dt="2025-12-23T11:53:19.544" v="1674" actId="790"/>
          <ac:spMkLst>
            <pc:docMk/>
            <pc:sldMk cId="0" sldId="261"/>
            <ac:spMk id="4" creationId="{00000000-0000-0000-0000-000000000000}"/>
          </ac:spMkLst>
        </pc:spChg>
        <pc:spChg chg="mod">
          <ac:chgData name="Emmi Matsunaga" userId="67436d86-db2a-4c60-b745-be13785ce14e" providerId="ADAL" clId="{9BDC8B2D-358C-4679-9F53-FAC4FACE83A0}" dt="2025-12-23T11:53:19.544" v="1674" actId="790"/>
          <ac:spMkLst>
            <pc:docMk/>
            <pc:sldMk cId="0" sldId="261"/>
            <ac:spMk id="6" creationId="{00000000-0000-0000-0000-000000000000}"/>
          </ac:spMkLst>
        </pc:spChg>
        <pc:graphicFrameChg chg="add mod">
          <ac:chgData name="Emmi Matsunaga" userId="67436d86-db2a-4c60-b745-be13785ce14e" providerId="ADAL" clId="{9BDC8B2D-358C-4679-9F53-FAC4FACE83A0}" dt="2025-12-23T13:40:42.542" v="7561"/>
          <ac:graphicFrameMkLst>
            <pc:docMk/>
            <pc:sldMk cId="0" sldId="261"/>
            <ac:graphicFrameMk id="7" creationId="{DB8094E0-C362-01CB-1999-190D7A4586C5}"/>
          </ac:graphicFrameMkLst>
        </pc:graphicFrameChg>
        <pc:graphicFrameChg chg="add mod modGraphic">
          <ac:chgData name="Emmi Matsunaga" userId="67436d86-db2a-4c60-b745-be13785ce14e" providerId="ADAL" clId="{9BDC8B2D-358C-4679-9F53-FAC4FACE83A0}" dt="2026-01-12T14:46:46.341" v="7933" actId="20577"/>
          <ac:graphicFrameMkLst>
            <pc:docMk/>
            <pc:sldMk cId="0" sldId="261"/>
            <ac:graphicFrameMk id="8" creationId="{80EBB55C-4B84-ADB8-B338-0DAA9A0BB4F7}"/>
          </ac:graphicFrameMkLst>
        </pc:graphicFrameChg>
        <pc:picChg chg="mod">
          <ac:chgData name="Emmi Matsunaga" userId="67436d86-db2a-4c60-b745-be13785ce14e" providerId="ADAL" clId="{9BDC8B2D-358C-4679-9F53-FAC4FACE83A0}" dt="2025-12-23T13:40:50.301" v="7573" actId="1036"/>
          <ac:picMkLst>
            <pc:docMk/>
            <pc:sldMk cId="0" sldId="261"/>
            <ac:picMk id="3"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20802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547360"/>
            <a:ext cx="480060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spc="-50" dirty="0"/>
              <a:t>‹#›</a:t>
            </a:fld>
            <a:endParaRPr spc="-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spc="-50" dirty="0"/>
              <a:t>‹#›</a:t>
            </a:fld>
            <a:endParaRPr spc="-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2900" y="2278380"/>
            <a:ext cx="298323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spc="-50" dirty="0"/>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spc="-50" dirty="0"/>
              <a:t>‹#›</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spc="-50" dirty="0"/>
              <a:t>‹#›</a:t>
            </a:fld>
            <a:endParaRPr spc="-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906764"/>
            <a:ext cx="334453" cy="8999235"/>
          </a:xfrm>
          <a:prstGeom prst="rect">
            <a:avLst/>
          </a:prstGeom>
        </p:spPr>
      </p:pic>
      <p:sp>
        <p:nvSpPr>
          <p:cNvPr id="17" name="bg object 17"/>
          <p:cNvSpPr/>
          <p:nvPr/>
        </p:nvSpPr>
        <p:spPr>
          <a:xfrm>
            <a:off x="0" y="914399"/>
            <a:ext cx="276225" cy="8991600"/>
          </a:xfrm>
          <a:custGeom>
            <a:avLst/>
            <a:gdLst/>
            <a:ahLst/>
            <a:cxnLst/>
            <a:rect l="l" t="t" r="r" b="b"/>
            <a:pathLst>
              <a:path w="276225" h="8991600">
                <a:moveTo>
                  <a:pt x="275844" y="0"/>
                </a:moveTo>
                <a:lnTo>
                  <a:pt x="0" y="0"/>
                </a:lnTo>
                <a:lnTo>
                  <a:pt x="0" y="8991600"/>
                </a:lnTo>
                <a:lnTo>
                  <a:pt x="275844" y="8991600"/>
                </a:lnTo>
                <a:lnTo>
                  <a:pt x="275844" y="0"/>
                </a:lnTo>
                <a:close/>
              </a:path>
            </a:pathLst>
          </a:custGeom>
          <a:solidFill>
            <a:srgbClr val="ECECEC"/>
          </a:solidFill>
        </p:spPr>
        <p:txBody>
          <a:bodyPr wrap="square" lIns="0" tIns="0" rIns="0" bIns="0" rtlCol="0"/>
          <a:lstStyle/>
          <a:p>
            <a:endParaRPr/>
          </a:p>
        </p:txBody>
      </p:sp>
      <p:sp>
        <p:nvSpPr>
          <p:cNvPr id="18" name="bg object 18"/>
          <p:cNvSpPr/>
          <p:nvPr/>
        </p:nvSpPr>
        <p:spPr>
          <a:xfrm>
            <a:off x="0" y="9738359"/>
            <a:ext cx="6858000" cy="0"/>
          </a:xfrm>
          <a:custGeom>
            <a:avLst/>
            <a:gdLst/>
            <a:ahLst/>
            <a:cxnLst/>
            <a:rect l="l" t="t" r="r" b="b"/>
            <a:pathLst>
              <a:path w="6858000">
                <a:moveTo>
                  <a:pt x="0" y="0"/>
                </a:moveTo>
                <a:lnTo>
                  <a:pt x="5314950" y="0"/>
                </a:lnTo>
              </a:path>
              <a:path w="6858000">
                <a:moveTo>
                  <a:pt x="6257544" y="0"/>
                </a:moveTo>
                <a:lnTo>
                  <a:pt x="6857619" y="0"/>
                </a:lnTo>
              </a:path>
            </a:pathLst>
          </a:custGeom>
          <a:ln w="12700">
            <a:solidFill>
              <a:srgbClr val="84925E"/>
            </a:solidFill>
          </a:ln>
        </p:spPr>
        <p:txBody>
          <a:bodyPr wrap="square" lIns="0" tIns="0" rIns="0" bIns="0" rtlCol="0"/>
          <a:lstStyle/>
          <a:p>
            <a:endParaRPr/>
          </a:p>
        </p:txBody>
      </p:sp>
      <p:pic>
        <p:nvPicPr>
          <p:cNvPr id="19" name="bg object 19"/>
          <p:cNvPicPr/>
          <p:nvPr/>
        </p:nvPicPr>
        <p:blipFill>
          <a:blip r:embed="rId8" cstate="print"/>
          <a:stretch>
            <a:fillRect/>
          </a:stretch>
        </p:blipFill>
        <p:spPr>
          <a:xfrm>
            <a:off x="5224272" y="9456419"/>
            <a:ext cx="1143000" cy="320040"/>
          </a:xfrm>
          <a:prstGeom prst="rect">
            <a:avLst/>
          </a:prstGeom>
        </p:spPr>
      </p:pic>
      <p:sp>
        <p:nvSpPr>
          <p:cNvPr id="20" name="bg object 20"/>
          <p:cNvSpPr/>
          <p:nvPr/>
        </p:nvSpPr>
        <p:spPr>
          <a:xfrm>
            <a:off x="0" y="9643871"/>
            <a:ext cx="781050" cy="48895"/>
          </a:xfrm>
          <a:custGeom>
            <a:avLst/>
            <a:gdLst/>
            <a:ahLst/>
            <a:cxnLst/>
            <a:rect l="l" t="t" r="r" b="b"/>
            <a:pathLst>
              <a:path w="781050" h="48895">
                <a:moveTo>
                  <a:pt x="780923" y="48767"/>
                </a:moveTo>
                <a:lnTo>
                  <a:pt x="0" y="48767"/>
                </a:lnTo>
              </a:path>
              <a:path w="781050" h="48895">
                <a:moveTo>
                  <a:pt x="552450" y="0"/>
                </a:moveTo>
                <a:lnTo>
                  <a:pt x="0" y="0"/>
                </a:lnTo>
              </a:path>
            </a:pathLst>
          </a:custGeom>
          <a:ln w="12700">
            <a:solidFill>
              <a:srgbClr val="94A26B"/>
            </a:solidFill>
          </a:ln>
        </p:spPr>
        <p:txBody>
          <a:bodyPr wrap="square" lIns="0" tIns="0" rIns="0" bIns="0" rtlCol="0"/>
          <a:lstStyle/>
          <a:p>
            <a:endParaRPr/>
          </a:p>
        </p:txBody>
      </p:sp>
      <p:sp>
        <p:nvSpPr>
          <p:cNvPr id="21" name="bg object 21"/>
          <p:cNvSpPr/>
          <p:nvPr/>
        </p:nvSpPr>
        <p:spPr>
          <a:xfrm>
            <a:off x="4966589" y="12"/>
            <a:ext cx="1891664" cy="1080135"/>
          </a:xfrm>
          <a:custGeom>
            <a:avLst/>
            <a:gdLst/>
            <a:ahLst/>
            <a:cxnLst/>
            <a:rect l="l" t="t" r="r" b="b"/>
            <a:pathLst>
              <a:path w="1891665" h="1080135">
                <a:moveTo>
                  <a:pt x="1891411" y="0"/>
                </a:moveTo>
                <a:lnTo>
                  <a:pt x="0" y="0"/>
                </a:lnTo>
                <a:lnTo>
                  <a:pt x="0" y="1079995"/>
                </a:lnTo>
                <a:lnTo>
                  <a:pt x="1891411" y="1079995"/>
                </a:lnTo>
                <a:lnTo>
                  <a:pt x="1891411" y="0"/>
                </a:lnTo>
                <a:close/>
              </a:path>
            </a:pathLst>
          </a:custGeom>
          <a:solidFill>
            <a:srgbClr val="0C3304"/>
          </a:solidFill>
        </p:spPr>
        <p:txBody>
          <a:bodyPr wrap="square" lIns="0" tIns="0" rIns="0" bIns="0" rtlCol="0"/>
          <a:lstStyle/>
          <a:p>
            <a:endParaRPr/>
          </a:p>
        </p:txBody>
      </p:sp>
      <p:sp>
        <p:nvSpPr>
          <p:cNvPr id="22" name="bg object 22"/>
          <p:cNvSpPr/>
          <p:nvPr/>
        </p:nvSpPr>
        <p:spPr>
          <a:xfrm>
            <a:off x="6083808" y="1104645"/>
            <a:ext cx="774700" cy="61594"/>
          </a:xfrm>
          <a:custGeom>
            <a:avLst/>
            <a:gdLst/>
            <a:ahLst/>
            <a:cxnLst/>
            <a:rect l="l" t="t" r="r" b="b"/>
            <a:pathLst>
              <a:path w="774700" h="61594">
                <a:moveTo>
                  <a:pt x="774192" y="48768"/>
                </a:moveTo>
                <a:lnTo>
                  <a:pt x="228600" y="48768"/>
                </a:lnTo>
                <a:lnTo>
                  <a:pt x="228600" y="61468"/>
                </a:lnTo>
                <a:lnTo>
                  <a:pt x="774192" y="61468"/>
                </a:lnTo>
                <a:lnTo>
                  <a:pt x="774192" y="48768"/>
                </a:lnTo>
                <a:close/>
              </a:path>
              <a:path w="774700" h="61594">
                <a:moveTo>
                  <a:pt x="774192" y="0"/>
                </a:moveTo>
                <a:lnTo>
                  <a:pt x="0" y="0"/>
                </a:lnTo>
                <a:lnTo>
                  <a:pt x="0" y="12700"/>
                </a:lnTo>
                <a:lnTo>
                  <a:pt x="774192" y="12700"/>
                </a:lnTo>
                <a:lnTo>
                  <a:pt x="774192" y="0"/>
                </a:lnTo>
                <a:close/>
              </a:path>
            </a:pathLst>
          </a:custGeom>
          <a:solidFill>
            <a:srgbClr val="0C3304"/>
          </a:solidFill>
        </p:spPr>
        <p:txBody>
          <a:bodyPr wrap="square" lIns="0" tIns="0" rIns="0" bIns="0" rtlCol="0"/>
          <a:lstStyle/>
          <a:p>
            <a:endParaRPr/>
          </a:p>
        </p:txBody>
      </p:sp>
      <p:pic>
        <p:nvPicPr>
          <p:cNvPr id="23" name="bg object 23"/>
          <p:cNvPicPr/>
          <p:nvPr/>
        </p:nvPicPr>
        <p:blipFill>
          <a:blip r:embed="rId9" cstate="print"/>
          <a:stretch>
            <a:fillRect/>
          </a:stretch>
        </p:blipFill>
        <p:spPr>
          <a:xfrm>
            <a:off x="0" y="0"/>
            <a:ext cx="352056" cy="1331976"/>
          </a:xfrm>
          <a:prstGeom prst="rect">
            <a:avLst/>
          </a:prstGeom>
        </p:spPr>
      </p:pic>
      <p:sp>
        <p:nvSpPr>
          <p:cNvPr id="24" name="bg object 24"/>
          <p:cNvSpPr/>
          <p:nvPr/>
        </p:nvSpPr>
        <p:spPr>
          <a:xfrm>
            <a:off x="0" y="-1523"/>
            <a:ext cx="276225" cy="1257300"/>
          </a:xfrm>
          <a:custGeom>
            <a:avLst/>
            <a:gdLst/>
            <a:ahLst/>
            <a:cxnLst/>
            <a:rect l="l" t="t" r="r" b="b"/>
            <a:pathLst>
              <a:path w="276225" h="1257300">
                <a:moveTo>
                  <a:pt x="275844" y="0"/>
                </a:moveTo>
                <a:lnTo>
                  <a:pt x="0" y="0"/>
                </a:lnTo>
                <a:lnTo>
                  <a:pt x="0" y="1257300"/>
                </a:lnTo>
                <a:lnTo>
                  <a:pt x="275844" y="1257300"/>
                </a:lnTo>
                <a:lnTo>
                  <a:pt x="275844" y="0"/>
                </a:lnTo>
                <a:close/>
              </a:path>
            </a:pathLst>
          </a:custGeom>
          <a:solidFill>
            <a:srgbClr val="082203"/>
          </a:solidFill>
        </p:spPr>
        <p:txBody>
          <a:bodyPr wrap="square" lIns="0" tIns="0" rIns="0" bIns="0" rtlCol="0"/>
          <a:lstStyle/>
          <a:p>
            <a:endParaRPr/>
          </a:p>
        </p:txBody>
      </p:sp>
      <p:sp>
        <p:nvSpPr>
          <p:cNvPr id="25" name="bg object 25"/>
          <p:cNvSpPr/>
          <p:nvPr/>
        </p:nvSpPr>
        <p:spPr>
          <a:xfrm>
            <a:off x="275843" y="1523"/>
            <a:ext cx="4691380" cy="1256030"/>
          </a:xfrm>
          <a:custGeom>
            <a:avLst/>
            <a:gdLst/>
            <a:ahLst/>
            <a:cxnLst/>
            <a:rect l="l" t="t" r="r" b="b"/>
            <a:pathLst>
              <a:path w="4691380" h="1256030">
                <a:moveTo>
                  <a:pt x="4690872" y="0"/>
                </a:moveTo>
                <a:lnTo>
                  <a:pt x="0" y="0"/>
                </a:lnTo>
                <a:lnTo>
                  <a:pt x="0" y="1255776"/>
                </a:lnTo>
                <a:lnTo>
                  <a:pt x="4690872" y="1076198"/>
                </a:lnTo>
                <a:lnTo>
                  <a:pt x="4690872" y="0"/>
                </a:lnTo>
                <a:close/>
              </a:path>
            </a:pathLst>
          </a:custGeom>
          <a:solidFill>
            <a:srgbClr val="0C3304"/>
          </a:solidFill>
        </p:spPr>
        <p:txBody>
          <a:bodyPr wrap="square" lIns="0" tIns="0" rIns="0" bIns="0" rtlCol="0"/>
          <a:lstStyle/>
          <a:p>
            <a:endParaRPr/>
          </a:p>
        </p:txBody>
      </p:sp>
      <p:sp>
        <p:nvSpPr>
          <p:cNvPr id="2" name="Holder 2"/>
          <p:cNvSpPr>
            <a:spLocks noGrp="1"/>
          </p:cNvSpPr>
          <p:nvPr>
            <p:ph type="title"/>
          </p:nvPr>
        </p:nvSpPr>
        <p:spPr>
          <a:xfrm>
            <a:off x="342900" y="396240"/>
            <a:ext cx="6172200" cy="15849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2900" y="2278380"/>
            <a:ext cx="617220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9212580"/>
            <a:ext cx="2194560"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4953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6" name="Holder 6"/>
          <p:cNvSpPr>
            <a:spLocks noGrp="1"/>
          </p:cNvSpPr>
          <p:nvPr>
            <p:ph type="sldNum" sz="quarter" idx="7"/>
          </p:nvPr>
        </p:nvSpPr>
        <p:spPr>
          <a:xfrm>
            <a:off x="351129" y="9453397"/>
            <a:ext cx="147320" cy="139700"/>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38100">
              <a:lnSpc>
                <a:spcPts val="955"/>
              </a:lnSpc>
            </a:pPr>
            <a:fld id="{81D60167-4931-47E6-BA6A-407CBD079E47}" type="slidenum">
              <a:rPr spc="-50" dirty="0"/>
              <a:t>‹#›</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as.org.uk/"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www.peas.org.uk/news/peas-top-10-practices-making-excellent-teaching-the-new-normal/"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mailto:info@peas.org.uk" TargetMode="External"/><Relationship Id="rId4" Type="http://schemas.openxmlformats.org/officeDocument/2006/relationships/hyperlink" Target="https://docs.google.com/forms/d/e/1FAIpQLScoxqOlZnuGs3UNSC29nti_EzKieuDsECTjNXxqB456NRJudg/viewform?usp=publish-edito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8307" y="15240"/>
            <a:ext cx="6469380" cy="7992109"/>
            <a:chOff x="178307" y="15240"/>
            <a:chExt cx="6469380" cy="7992109"/>
          </a:xfrm>
        </p:grpSpPr>
        <p:sp>
          <p:nvSpPr>
            <p:cNvPr id="3" name="object 3"/>
            <p:cNvSpPr/>
            <p:nvPr/>
          </p:nvSpPr>
          <p:spPr>
            <a:xfrm>
              <a:off x="470916" y="2473451"/>
              <a:ext cx="6177280" cy="5534025"/>
            </a:xfrm>
            <a:custGeom>
              <a:avLst/>
              <a:gdLst/>
              <a:ahLst/>
              <a:cxnLst/>
              <a:rect l="l" t="t" r="r" b="b"/>
              <a:pathLst>
                <a:path w="6177280" h="5534025">
                  <a:moveTo>
                    <a:pt x="6176772" y="0"/>
                  </a:moveTo>
                  <a:lnTo>
                    <a:pt x="0" y="0"/>
                  </a:lnTo>
                  <a:lnTo>
                    <a:pt x="0" y="5533644"/>
                  </a:lnTo>
                  <a:lnTo>
                    <a:pt x="6176772" y="5533644"/>
                  </a:lnTo>
                  <a:lnTo>
                    <a:pt x="6176772" y="0"/>
                  </a:lnTo>
                  <a:close/>
                </a:path>
              </a:pathLst>
            </a:custGeom>
            <a:solidFill>
              <a:srgbClr val="809F31"/>
            </a:solidFill>
          </p:spPr>
          <p:txBody>
            <a:bodyPr wrap="square" lIns="0" tIns="0" rIns="0" bIns="0" rtlCol="0"/>
            <a:lstStyle/>
            <a:p>
              <a:endParaRPr lang="en-GB" noProof="0" dirty="0"/>
            </a:p>
          </p:txBody>
        </p:sp>
        <p:sp>
          <p:nvSpPr>
            <p:cNvPr id="4" name="object 4"/>
            <p:cNvSpPr/>
            <p:nvPr/>
          </p:nvSpPr>
          <p:spPr>
            <a:xfrm>
              <a:off x="190499" y="15240"/>
              <a:ext cx="6196965" cy="5836920"/>
            </a:xfrm>
            <a:custGeom>
              <a:avLst/>
              <a:gdLst/>
              <a:ahLst/>
              <a:cxnLst/>
              <a:rect l="l" t="t" r="r" b="b"/>
              <a:pathLst>
                <a:path w="6196965" h="5836920">
                  <a:moveTo>
                    <a:pt x="6196584" y="0"/>
                  </a:moveTo>
                  <a:lnTo>
                    <a:pt x="0" y="0"/>
                  </a:lnTo>
                  <a:lnTo>
                    <a:pt x="0" y="5836920"/>
                  </a:lnTo>
                  <a:lnTo>
                    <a:pt x="6196584" y="5836920"/>
                  </a:lnTo>
                  <a:lnTo>
                    <a:pt x="6196584" y="0"/>
                  </a:lnTo>
                  <a:close/>
                </a:path>
              </a:pathLst>
            </a:custGeom>
            <a:solidFill>
              <a:srgbClr val="0C3304"/>
            </a:solidFill>
          </p:spPr>
          <p:txBody>
            <a:bodyPr wrap="square" lIns="0" tIns="0" rIns="0" bIns="0" rtlCol="0"/>
            <a:lstStyle/>
            <a:p>
              <a:endParaRPr lang="en-GB" noProof="0" dirty="0"/>
            </a:p>
          </p:txBody>
        </p:sp>
        <p:pic>
          <p:nvPicPr>
            <p:cNvPr id="5" name="object 5"/>
            <p:cNvPicPr/>
            <p:nvPr/>
          </p:nvPicPr>
          <p:blipFill>
            <a:blip r:embed="rId2" cstate="print"/>
            <a:stretch>
              <a:fillRect/>
            </a:stretch>
          </p:blipFill>
          <p:spPr>
            <a:xfrm>
              <a:off x="178307" y="795527"/>
              <a:ext cx="2508504" cy="719327"/>
            </a:xfrm>
            <a:prstGeom prst="rect">
              <a:avLst/>
            </a:prstGeom>
          </p:spPr>
        </p:pic>
      </p:grpSp>
      <p:sp>
        <p:nvSpPr>
          <p:cNvPr id="6" name="object 6"/>
          <p:cNvSpPr txBox="1"/>
          <p:nvPr/>
        </p:nvSpPr>
        <p:spPr>
          <a:xfrm>
            <a:off x="389229" y="9466097"/>
            <a:ext cx="58419" cy="114300"/>
          </a:xfrm>
          <a:prstGeom prst="rect">
            <a:avLst/>
          </a:prstGeom>
        </p:spPr>
        <p:txBody>
          <a:bodyPr vert="horz" wrap="square" lIns="0" tIns="0" rIns="0" bIns="0" rtlCol="0">
            <a:spAutoFit/>
          </a:bodyPr>
          <a:lstStyle/>
          <a:p>
            <a:pPr>
              <a:lnSpc>
                <a:spcPts val="855"/>
              </a:lnSpc>
            </a:pPr>
            <a:r>
              <a:rPr lang="en-GB" sz="900" spc="-50" noProof="0" dirty="0">
                <a:solidFill>
                  <a:srgbClr val="888888"/>
                </a:solidFill>
                <a:latin typeface="Calibri"/>
                <a:cs typeface="Calibri"/>
              </a:rPr>
              <a:t>1</a:t>
            </a:r>
            <a:endParaRPr lang="en-GB" sz="900" noProof="0" dirty="0">
              <a:latin typeface="Calibri"/>
              <a:cs typeface="Calibri"/>
            </a:endParaRPr>
          </a:p>
        </p:txBody>
      </p:sp>
      <p:sp>
        <p:nvSpPr>
          <p:cNvPr id="7" name="object 7"/>
          <p:cNvSpPr txBox="1"/>
          <p:nvPr/>
        </p:nvSpPr>
        <p:spPr>
          <a:xfrm>
            <a:off x="914400" y="6767830"/>
            <a:ext cx="5565903" cy="764312"/>
          </a:xfrm>
          <a:prstGeom prst="rect">
            <a:avLst/>
          </a:prstGeom>
        </p:spPr>
        <p:txBody>
          <a:bodyPr vert="horz" wrap="square" lIns="0" tIns="12700" rIns="0" bIns="0" rtlCol="0" anchor="t">
            <a:spAutoFit/>
          </a:bodyPr>
          <a:lstStyle/>
          <a:p>
            <a:pPr marL="378460" marR="5080" indent="-365760" algn="r">
              <a:spcBef>
                <a:spcPts val="100"/>
              </a:spcBef>
            </a:pPr>
            <a:r>
              <a:rPr lang="en-GB" sz="2400" b="1" spc="-45" noProof="0" dirty="0">
                <a:solidFill>
                  <a:srgbClr val="FFFFFF"/>
                </a:solidFill>
                <a:latin typeface="Tahoma"/>
                <a:cs typeface="Tahoma"/>
              </a:rPr>
              <a:t>Global Technology &amp; Operations Lead</a:t>
            </a:r>
            <a:endParaRPr lang="en-GB" sz="2400" noProof="0" dirty="0">
              <a:solidFill>
                <a:srgbClr val="000000"/>
              </a:solidFill>
              <a:latin typeface="Verdana"/>
              <a:ea typeface="Verdana"/>
              <a:cs typeface="Tahoma"/>
            </a:endParaRPr>
          </a:p>
          <a:p>
            <a:pPr marL="378460" marR="5080" indent="-365760" algn="r">
              <a:spcBef>
                <a:spcPts val="100"/>
              </a:spcBef>
            </a:pPr>
            <a:r>
              <a:rPr lang="en-GB" sz="2400" spc="75" noProof="0" dirty="0">
                <a:solidFill>
                  <a:srgbClr val="FFFFFF"/>
                </a:solidFill>
                <a:latin typeface="Verdana"/>
                <a:ea typeface="Verdana"/>
                <a:cs typeface="Tahoma"/>
              </a:rPr>
              <a:t>Candidate</a:t>
            </a:r>
            <a:r>
              <a:rPr lang="en-GB" sz="2400" spc="-204" noProof="0" dirty="0">
                <a:solidFill>
                  <a:srgbClr val="FFFFFF"/>
                </a:solidFill>
                <a:latin typeface="Verdana"/>
                <a:cs typeface="Verdana"/>
              </a:rPr>
              <a:t> </a:t>
            </a:r>
            <a:r>
              <a:rPr lang="en-GB" sz="2400" spc="35" noProof="0" dirty="0">
                <a:solidFill>
                  <a:srgbClr val="FFFFFF"/>
                </a:solidFill>
                <a:latin typeface="Verdana"/>
                <a:cs typeface="Verdana"/>
              </a:rPr>
              <a:t>Pack</a:t>
            </a:r>
            <a:endParaRPr lang="en-GB" sz="2400" noProof="0" dirty="0">
              <a:latin typeface="Verdana"/>
              <a:cs typeface="Verdana"/>
            </a:endParaRPr>
          </a:p>
        </p:txBody>
      </p:sp>
      <p:sp>
        <p:nvSpPr>
          <p:cNvPr id="8" name="object 8"/>
          <p:cNvSpPr/>
          <p:nvPr/>
        </p:nvSpPr>
        <p:spPr>
          <a:xfrm>
            <a:off x="0" y="9054083"/>
            <a:ext cx="6853555" cy="850900"/>
          </a:xfrm>
          <a:custGeom>
            <a:avLst/>
            <a:gdLst/>
            <a:ahLst/>
            <a:cxnLst/>
            <a:rect l="l" t="t" r="r" b="b"/>
            <a:pathLst>
              <a:path w="6853555" h="850900">
                <a:moveTo>
                  <a:pt x="6853428" y="0"/>
                </a:moveTo>
                <a:lnTo>
                  <a:pt x="0" y="0"/>
                </a:lnTo>
                <a:lnTo>
                  <a:pt x="0" y="850392"/>
                </a:lnTo>
                <a:lnTo>
                  <a:pt x="6853428" y="850392"/>
                </a:lnTo>
                <a:lnTo>
                  <a:pt x="6853428" y="0"/>
                </a:lnTo>
                <a:close/>
              </a:path>
            </a:pathLst>
          </a:custGeom>
          <a:solidFill>
            <a:srgbClr val="ECECEC"/>
          </a:solidFill>
        </p:spPr>
        <p:txBody>
          <a:bodyPr wrap="square" lIns="0" tIns="0" rIns="0" bIns="0" rtlCol="0"/>
          <a:lstStyle/>
          <a:p>
            <a:endParaRPr lang="en-GB" noProof="0" dirty="0"/>
          </a:p>
        </p:txBody>
      </p:sp>
      <p:sp>
        <p:nvSpPr>
          <p:cNvPr id="9" name="object 9"/>
          <p:cNvSpPr txBox="1"/>
          <p:nvPr/>
        </p:nvSpPr>
        <p:spPr>
          <a:xfrm>
            <a:off x="2437002" y="9326676"/>
            <a:ext cx="1954530" cy="299720"/>
          </a:xfrm>
          <a:prstGeom prst="rect">
            <a:avLst/>
          </a:prstGeom>
        </p:spPr>
        <p:txBody>
          <a:bodyPr vert="horz" wrap="square" lIns="0" tIns="12700" rIns="0" bIns="0" rtlCol="0">
            <a:spAutoFit/>
          </a:bodyPr>
          <a:lstStyle/>
          <a:p>
            <a:pPr marL="12700">
              <a:lnSpc>
                <a:spcPct val="100000"/>
              </a:lnSpc>
              <a:spcBef>
                <a:spcPts val="100"/>
              </a:spcBef>
            </a:pPr>
            <a:r>
              <a:rPr lang="en-GB" sz="1800" b="1" spc="-55" noProof="0" dirty="0">
                <a:solidFill>
                  <a:srgbClr val="252525"/>
                </a:solidFill>
                <a:latin typeface="Tahoma"/>
                <a:cs typeface="Tahoma"/>
                <a:hlinkClick r:id="rId3"/>
              </a:rPr>
              <a:t>www.peas.org.uk</a:t>
            </a:r>
            <a:endParaRPr lang="en-GB" sz="1800" noProof="0" dirty="0">
              <a:latin typeface="Tahoma"/>
              <a:cs typeface="Tahoma"/>
            </a:endParaRPr>
          </a:p>
        </p:txBody>
      </p:sp>
      <p:pic>
        <p:nvPicPr>
          <p:cNvPr id="10" name="object 10"/>
          <p:cNvPicPr/>
          <p:nvPr/>
        </p:nvPicPr>
        <p:blipFill>
          <a:blip r:embed="rId4" cstate="print"/>
          <a:stretch>
            <a:fillRect/>
          </a:stretch>
        </p:blipFill>
        <p:spPr>
          <a:xfrm>
            <a:off x="0" y="1719072"/>
            <a:ext cx="6857999" cy="4572000"/>
          </a:xfrm>
          <a:prstGeom prst="rect">
            <a:avLst/>
          </a:prstGeom>
        </p:spPr>
      </p:pic>
      <p:sp>
        <p:nvSpPr>
          <p:cNvPr id="11" name="object 11"/>
          <p:cNvSpPr txBox="1"/>
          <p:nvPr/>
        </p:nvSpPr>
        <p:spPr>
          <a:xfrm>
            <a:off x="226568" y="8229345"/>
            <a:ext cx="6167120" cy="452755"/>
          </a:xfrm>
          <a:prstGeom prst="rect">
            <a:avLst/>
          </a:prstGeom>
        </p:spPr>
        <p:txBody>
          <a:bodyPr vert="horz" wrap="square" lIns="0" tIns="12700" rIns="0" bIns="0" rtlCol="0">
            <a:spAutoFit/>
          </a:bodyPr>
          <a:lstStyle/>
          <a:p>
            <a:pPr marL="2540" algn="ctr">
              <a:lnSpc>
                <a:spcPct val="100000"/>
              </a:lnSpc>
              <a:spcBef>
                <a:spcPts val="100"/>
              </a:spcBef>
            </a:pPr>
            <a:r>
              <a:rPr lang="en-GB" sz="1400" b="1" i="1" noProof="0" dirty="0">
                <a:solidFill>
                  <a:srgbClr val="809F31"/>
                </a:solidFill>
                <a:latin typeface="Calibri"/>
                <a:cs typeface="Calibri"/>
              </a:rPr>
              <a:t>Our</a:t>
            </a:r>
            <a:r>
              <a:rPr lang="en-GB" sz="1400" b="1" i="1" spc="-30" noProof="0" dirty="0">
                <a:solidFill>
                  <a:srgbClr val="809F31"/>
                </a:solidFill>
                <a:latin typeface="Calibri"/>
                <a:cs typeface="Calibri"/>
              </a:rPr>
              <a:t> </a:t>
            </a:r>
            <a:r>
              <a:rPr lang="en-GB" sz="1400" b="1" i="1" spc="-10" noProof="0" dirty="0">
                <a:solidFill>
                  <a:srgbClr val="809F31"/>
                </a:solidFill>
                <a:latin typeface="Calibri"/>
                <a:cs typeface="Calibri"/>
              </a:rPr>
              <a:t>Mission</a:t>
            </a:r>
            <a:endParaRPr lang="en-GB" sz="1400" noProof="0" dirty="0">
              <a:latin typeface="Calibri"/>
              <a:cs typeface="Calibri"/>
            </a:endParaRPr>
          </a:p>
          <a:p>
            <a:pPr algn="ctr">
              <a:lnSpc>
                <a:spcPct val="100000"/>
              </a:lnSpc>
              <a:spcBef>
                <a:spcPts val="5"/>
              </a:spcBef>
            </a:pPr>
            <a:r>
              <a:rPr lang="en-GB" sz="1400" b="1" i="1" spc="-40" noProof="0" dirty="0">
                <a:solidFill>
                  <a:srgbClr val="809F31"/>
                </a:solidFill>
                <a:latin typeface="Calibri"/>
                <a:cs typeface="Calibri"/>
              </a:rPr>
              <a:t>To </a:t>
            </a:r>
            <a:r>
              <a:rPr lang="en-GB" sz="1400" b="1" i="1" noProof="0" dirty="0">
                <a:solidFill>
                  <a:srgbClr val="809F31"/>
                </a:solidFill>
                <a:latin typeface="Calibri"/>
                <a:cs typeface="Calibri"/>
              </a:rPr>
              <a:t>expand</a:t>
            </a:r>
            <a:r>
              <a:rPr lang="en-GB" sz="1400" b="1" i="1" spc="-55" noProof="0" dirty="0">
                <a:solidFill>
                  <a:srgbClr val="809F31"/>
                </a:solidFill>
                <a:latin typeface="Calibri"/>
                <a:cs typeface="Calibri"/>
              </a:rPr>
              <a:t> </a:t>
            </a:r>
            <a:r>
              <a:rPr lang="en-GB" sz="1400" b="1" i="1" noProof="0" dirty="0">
                <a:solidFill>
                  <a:srgbClr val="809F31"/>
                </a:solidFill>
                <a:latin typeface="Calibri"/>
                <a:cs typeface="Calibri"/>
              </a:rPr>
              <a:t>access</a:t>
            </a:r>
            <a:r>
              <a:rPr lang="en-GB" sz="1400" b="1" i="1" spc="-45" noProof="0" dirty="0">
                <a:solidFill>
                  <a:srgbClr val="809F31"/>
                </a:solidFill>
                <a:latin typeface="Calibri"/>
                <a:cs typeface="Calibri"/>
              </a:rPr>
              <a:t> </a:t>
            </a:r>
            <a:r>
              <a:rPr lang="en-GB" sz="1400" b="1" i="1" noProof="0" dirty="0">
                <a:solidFill>
                  <a:srgbClr val="809F31"/>
                </a:solidFill>
                <a:latin typeface="Calibri"/>
                <a:cs typeface="Calibri"/>
              </a:rPr>
              <a:t>to</a:t>
            </a:r>
            <a:r>
              <a:rPr lang="en-GB" sz="1400" b="1" i="1" spc="-40" noProof="0" dirty="0">
                <a:solidFill>
                  <a:srgbClr val="809F31"/>
                </a:solidFill>
                <a:latin typeface="Calibri"/>
                <a:cs typeface="Calibri"/>
              </a:rPr>
              <a:t> </a:t>
            </a:r>
            <a:r>
              <a:rPr lang="en-GB" sz="1400" b="1" i="1" spc="-10" noProof="0" dirty="0">
                <a:solidFill>
                  <a:srgbClr val="809F31"/>
                </a:solidFill>
                <a:latin typeface="Calibri"/>
                <a:cs typeface="Calibri"/>
              </a:rPr>
              <a:t>sustainably</a:t>
            </a:r>
            <a:r>
              <a:rPr lang="en-GB" sz="1400" b="1" i="1" spc="-65" noProof="0" dirty="0">
                <a:solidFill>
                  <a:srgbClr val="809F31"/>
                </a:solidFill>
                <a:latin typeface="Calibri"/>
                <a:cs typeface="Calibri"/>
              </a:rPr>
              <a:t> </a:t>
            </a:r>
            <a:r>
              <a:rPr lang="en-GB" sz="1400" b="1" i="1" noProof="0" dirty="0">
                <a:solidFill>
                  <a:srgbClr val="809F31"/>
                </a:solidFill>
                <a:latin typeface="Calibri"/>
                <a:cs typeface="Calibri"/>
              </a:rPr>
              <a:t>delivered</a:t>
            </a:r>
            <a:r>
              <a:rPr lang="en-GB" sz="1400" b="1" i="1" spc="-30" noProof="0" dirty="0">
                <a:solidFill>
                  <a:srgbClr val="809F31"/>
                </a:solidFill>
                <a:latin typeface="Calibri"/>
                <a:cs typeface="Calibri"/>
              </a:rPr>
              <a:t> </a:t>
            </a:r>
            <a:r>
              <a:rPr lang="en-GB" sz="1400" b="1" i="1" noProof="0" dirty="0">
                <a:solidFill>
                  <a:srgbClr val="809F31"/>
                </a:solidFill>
                <a:latin typeface="Calibri"/>
                <a:cs typeface="Calibri"/>
              </a:rPr>
              <a:t>quality</a:t>
            </a:r>
            <a:r>
              <a:rPr lang="en-GB" sz="1400" b="1" i="1" spc="-40" noProof="0" dirty="0">
                <a:solidFill>
                  <a:srgbClr val="809F31"/>
                </a:solidFill>
                <a:latin typeface="Calibri"/>
                <a:cs typeface="Calibri"/>
              </a:rPr>
              <a:t> </a:t>
            </a:r>
            <a:r>
              <a:rPr lang="en-GB" sz="1400" b="1" i="1" noProof="0" dirty="0">
                <a:solidFill>
                  <a:srgbClr val="809F31"/>
                </a:solidFill>
                <a:latin typeface="Calibri"/>
                <a:cs typeface="Calibri"/>
              </a:rPr>
              <a:t>secondary</a:t>
            </a:r>
            <a:r>
              <a:rPr lang="en-GB" sz="1400" b="1" i="1" spc="-70" noProof="0" dirty="0">
                <a:solidFill>
                  <a:srgbClr val="809F31"/>
                </a:solidFill>
                <a:latin typeface="Calibri"/>
                <a:cs typeface="Calibri"/>
              </a:rPr>
              <a:t> </a:t>
            </a:r>
            <a:r>
              <a:rPr lang="en-GB" sz="1400" b="1" i="1" noProof="0" dirty="0">
                <a:solidFill>
                  <a:srgbClr val="809F31"/>
                </a:solidFill>
                <a:latin typeface="Calibri"/>
                <a:cs typeface="Calibri"/>
              </a:rPr>
              <a:t>education</a:t>
            </a:r>
            <a:r>
              <a:rPr lang="en-GB" sz="1400" b="1" i="1" spc="-50" noProof="0" dirty="0">
                <a:solidFill>
                  <a:srgbClr val="809F31"/>
                </a:solidFill>
                <a:latin typeface="Calibri"/>
                <a:cs typeface="Calibri"/>
              </a:rPr>
              <a:t> </a:t>
            </a:r>
            <a:r>
              <a:rPr lang="en-GB" sz="1400" b="1" i="1" noProof="0" dirty="0">
                <a:solidFill>
                  <a:srgbClr val="809F31"/>
                </a:solidFill>
                <a:latin typeface="Calibri"/>
                <a:cs typeface="Calibri"/>
              </a:rPr>
              <a:t>across</a:t>
            </a:r>
            <a:r>
              <a:rPr lang="en-GB" sz="1400" b="1" i="1" spc="-50" noProof="0" dirty="0">
                <a:solidFill>
                  <a:srgbClr val="809F31"/>
                </a:solidFill>
                <a:latin typeface="Calibri"/>
                <a:cs typeface="Calibri"/>
              </a:rPr>
              <a:t> </a:t>
            </a:r>
            <a:r>
              <a:rPr lang="en-GB" sz="1400" b="1" i="1" spc="-10" noProof="0" dirty="0">
                <a:solidFill>
                  <a:srgbClr val="809F31"/>
                </a:solidFill>
                <a:latin typeface="Calibri"/>
                <a:cs typeface="Calibri"/>
              </a:rPr>
              <a:t>Africa</a:t>
            </a:r>
            <a:endParaRPr lang="en-GB" sz="1400" noProof="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24306" y="368046"/>
            <a:ext cx="1107440" cy="330835"/>
          </a:xfrm>
          <a:prstGeom prst="rect">
            <a:avLst/>
          </a:prstGeom>
        </p:spPr>
        <p:txBody>
          <a:bodyPr vert="horz" wrap="square" lIns="0" tIns="12700" rIns="0" bIns="0" rtlCol="0">
            <a:spAutoFit/>
          </a:bodyPr>
          <a:lstStyle/>
          <a:p>
            <a:pPr marL="12700">
              <a:lnSpc>
                <a:spcPct val="100000"/>
              </a:lnSpc>
              <a:spcBef>
                <a:spcPts val="100"/>
              </a:spcBef>
            </a:pPr>
            <a:r>
              <a:rPr lang="en-GB" sz="2000" b="1" spc="-10" noProof="0" dirty="0">
                <a:solidFill>
                  <a:srgbClr val="FFFFFF"/>
                </a:solidFill>
                <a:latin typeface="Tahoma"/>
                <a:cs typeface="Tahoma"/>
              </a:rPr>
              <a:t>About</a:t>
            </a:r>
            <a:r>
              <a:rPr lang="en-GB" sz="2000" b="1" spc="-114" noProof="0" dirty="0">
                <a:solidFill>
                  <a:srgbClr val="FFFFFF"/>
                </a:solidFill>
                <a:latin typeface="Tahoma"/>
                <a:cs typeface="Tahoma"/>
              </a:rPr>
              <a:t> </a:t>
            </a:r>
            <a:r>
              <a:rPr lang="en-GB" sz="2000" b="1" spc="-70" noProof="0" dirty="0">
                <a:solidFill>
                  <a:srgbClr val="FFFFFF"/>
                </a:solidFill>
                <a:latin typeface="Tahoma"/>
                <a:cs typeface="Tahoma"/>
              </a:rPr>
              <a:t>us</a:t>
            </a:r>
            <a:endParaRPr lang="en-GB" sz="2000" noProof="0" dirty="0">
              <a:latin typeface="Tahoma"/>
              <a:cs typeface="Tahoma"/>
            </a:endParaRPr>
          </a:p>
        </p:txBody>
      </p:sp>
      <p:pic>
        <p:nvPicPr>
          <p:cNvPr id="4" name="object 4"/>
          <p:cNvPicPr/>
          <p:nvPr/>
        </p:nvPicPr>
        <p:blipFill>
          <a:blip r:embed="rId2" cstate="print"/>
          <a:stretch>
            <a:fillRect/>
          </a:stretch>
        </p:blipFill>
        <p:spPr>
          <a:xfrm>
            <a:off x="5305044" y="0"/>
            <a:ext cx="1418844" cy="1074420"/>
          </a:xfrm>
          <a:prstGeom prst="rect">
            <a:avLst/>
          </a:prstGeom>
        </p:spPr>
      </p:pic>
      <p:pic>
        <p:nvPicPr>
          <p:cNvPr id="5" name="object 5"/>
          <p:cNvPicPr/>
          <p:nvPr/>
        </p:nvPicPr>
        <p:blipFill>
          <a:blip r:embed="rId3" cstate="print"/>
          <a:srcRect t="6645" b="11888"/>
          <a:stretch>
            <a:fillRect/>
          </a:stretch>
        </p:blipFill>
        <p:spPr>
          <a:xfrm>
            <a:off x="475487" y="7020230"/>
            <a:ext cx="5868924" cy="2339102"/>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lang="en-GB" spc="-50" noProof="0"/>
              <a:t>2</a:t>
            </a:fld>
            <a:endParaRPr lang="en-GB" spc="-50" noProof="0" dirty="0"/>
          </a:p>
        </p:txBody>
      </p:sp>
      <p:graphicFrame>
        <p:nvGraphicFramePr>
          <p:cNvPr id="10" name="Table 9">
            <a:extLst>
              <a:ext uri="{FF2B5EF4-FFF2-40B4-BE49-F238E27FC236}">
                <a16:creationId xmlns:a16="http://schemas.microsoft.com/office/drawing/2014/main" id="{1AC5828A-2186-C647-0A2B-35432984B529}"/>
              </a:ext>
            </a:extLst>
          </p:cNvPr>
          <p:cNvGraphicFramePr>
            <a:graphicFrameLocks noGrp="1"/>
          </p:cNvGraphicFramePr>
          <p:nvPr>
            <p:extLst>
              <p:ext uri="{D42A27DB-BD31-4B8C-83A1-F6EECF244321}">
                <p14:modId xmlns:p14="http://schemas.microsoft.com/office/powerpoint/2010/main" val="3744188652"/>
              </p:ext>
            </p:extLst>
          </p:nvPr>
        </p:nvGraphicFramePr>
        <p:xfrm>
          <a:off x="494519" y="1363160"/>
          <a:ext cx="6000207" cy="5472000"/>
        </p:xfrm>
        <a:graphic>
          <a:graphicData uri="http://schemas.openxmlformats.org/drawingml/2006/table">
            <a:tbl>
              <a:tblPr firstRow="1" bandRow="1"/>
              <a:tblGrid>
                <a:gridCol w="6000207">
                  <a:extLst>
                    <a:ext uri="{9D8B030D-6E8A-4147-A177-3AD203B41FA5}">
                      <a16:colId xmlns:a16="http://schemas.microsoft.com/office/drawing/2014/main" val="1959228391"/>
                    </a:ext>
                  </a:extLst>
                </a:gridCol>
              </a:tblGrid>
              <a:tr h="5472000">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lvl="0" algn="just">
                        <a:lnSpc>
                          <a:spcPct val="100000"/>
                        </a:lnSpc>
                        <a:spcBef>
                          <a:spcPts val="0"/>
                        </a:spcBef>
                        <a:spcAft>
                          <a:spcPts val="600"/>
                        </a:spcAft>
                        <a:buNone/>
                      </a:pPr>
                      <a:r>
                        <a:rPr lang="en-US" sz="1400" b="1" dirty="0">
                          <a:solidFill>
                            <a:srgbClr val="80A032"/>
                          </a:solidFill>
                          <a:effectLst/>
                          <a:latin typeface="Calibri" panose="020F0502020204030204" pitchFamily="34" charset="0"/>
                          <a:ea typeface="Georgia" panose="02040502050405020303" pitchFamily="18" charset="0"/>
                        </a:rPr>
                        <a:t>PEAS is transforming education across sub-Saharan Africa.</a:t>
                      </a:r>
                      <a:r>
                        <a:rPr lang="en-GB" sz="1400" b="1" dirty="0">
                          <a:solidFill>
                            <a:srgbClr val="80A032"/>
                          </a:solidFill>
                          <a:latin typeface="Calibri" panose="020F0502020204030204" pitchFamily="34" charset="0"/>
                          <a:ea typeface="Georgia" panose="02040502050405020303" pitchFamily="18" charset="0"/>
                        </a:rPr>
                        <a:t> </a:t>
                      </a:r>
                    </a:p>
                    <a:p>
                      <a:pPr marL="0" marR="0" lvl="0" indent="0" algn="just" defTabSz="685800" rtl="0" eaLnBrk="1" fontAlgn="auto" latinLnBrk="0" hangingPunct="1">
                        <a:lnSpc>
                          <a:spcPct val="100000"/>
                        </a:lnSpc>
                        <a:spcBef>
                          <a:spcPts val="0"/>
                        </a:spcBef>
                        <a:spcAft>
                          <a:spcPts val="600"/>
                        </a:spcAft>
                        <a:buClrTx/>
                        <a:buSzTx/>
                        <a:buFontTx/>
                        <a:buNone/>
                        <a:tabLst/>
                        <a:defRPr/>
                      </a:pPr>
                      <a:r>
                        <a:rPr lang="en-GB" sz="1200" b="1" i="0" u="none" strike="noStrike" kern="1200" dirty="0">
                          <a:solidFill>
                            <a:schemeClr val="tx1"/>
                          </a:solidFill>
                          <a:effectLst/>
                          <a:latin typeface="+mn-lt"/>
                          <a:ea typeface="+mn-ea"/>
                          <a:cs typeface="+mn-cs"/>
                        </a:rPr>
                        <a:t>By 2035, the number of sub-Saharan Africans reaching working age will exceed that of the rest of the world combined. Yet today, the sub-continent has the world’s lowest secondary school completion rates. Schools are under-resourced, with low quality teaching and unsafe learning environments.</a:t>
                      </a:r>
                      <a:r>
                        <a:rPr lang="en-GB" sz="1200" b="1" i="0" u="none" strike="noStrike" kern="1200" dirty="0">
                          <a:solidFill>
                            <a:srgbClr val="303030"/>
                          </a:solidFill>
                          <a:effectLst/>
                          <a:latin typeface="Calibri" panose="020F0502020204030204" pitchFamily="34" charset="0"/>
                          <a:ea typeface="+mn-ea"/>
                          <a:cs typeface="+mn-cs"/>
                        </a:rPr>
                        <a:t> </a:t>
                      </a:r>
                      <a:r>
                        <a:rPr lang="en-GB" sz="1200" b="0" i="0" u="none" strike="noStrike" kern="1200" noProof="0" dirty="0">
                          <a:solidFill>
                            <a:schemeClr val="tx1"/>
                          </a:solidFill>
                          <a:effectLst/>
                          <a:latin typeface="+mn-lt"/>
                          <a:ea typeface="+mn-ea"/>
                          <a:cs typeface="+mn-cs"/>
                        </a:rPr>
                        <a:t>PEAS is addressing this by expanding access to inclusive, quality secondary education so all children can enjoy an education that unlocks their full potential.</a:t>
                      </a:r>
                      <a:endParaRPr lang="en-GB" sz="1200" b="0" i="0" u="none" strike="noStrike" noProof="0" dirty="0">
                        <a:effectLst/>
                      </a:endParaRPr>
                    </a:p>
                    <a:p>
                      <a:pPr lvl="0" algn="just">
                        <a:lnSpc>
                          <a:spcPct val="100000"/>
                        </a:lnSpc>
                        <a:spcBef>
                          <a:spcPts val="0"/>
                        </a:spcBef>
                        <a:spcAft>
                          <a:spcPts val="0"/>
                        </a:spcAft>
                        <a:buNone/>
                      </a:pPr>
                      <a:r>
                        <a:rPr lang="en-GB" sz="1200" b="0" i="0" u="none" strike="noStrike" noProof="0" dirty="0">
                          <a:effectLst/>
                        </a:rPr>
                        <a:t>At the heart of our work are 44 exemplar PEAS schools, delivering outstanding and affordable education to 25,000 young people in hard-to-reach communities across Uganda and Zambia. But if all children are to benefit, that doesn’t go far enough. So, we draw on our 16 years practical experience to partner with governments to design, deliver and embed country-wide meaningful changes to improve education. This year we will support over quarter of a million young people in Uganda, Zambia and Ghana. </a:t>
                      </a:r>
                    </a:p>
                    <a:p>
                      <a:pPr marL="0" indent="0">
                        <a:spcBef>
                          <a:spcPts val="400"/>
                        </a:spcBef>
                        <a:spcAft>
                          <a:spcPts val="600"/>
                        </a:spcAft>
                        <a:buNone/>
                      </a:pPr>
                      <a:r>
                        <a:rPr lang="en-US" sz="1200" b="0" i="0" u="none" strike="noStrike" kern="1200" dirty="0">
                          <a:solidFill>
                            <a:schemeClr val="tx1"/>
                          </a:solidFill>
                          <a:effectLst/>
                          <a:latin typeface="+mn-lt"/>
                          <a:ea typeface="+mn-ea"/>
                          <a:cs typeface="+mn-cs"/>
                        </a:rPr>
                        <a:t>Evidence shows our students come from poorer households, feel safer and make faster learning progress. Our girls are more confident and better equipped for life after school. We achieve all this at a lower cost than alternatives.</a:t>
                      </a:r>
                    </a:p>
                    <a:p>
                      <a:pPr marL="0" marR="0" lvl="0" indent="0" algn="just" defTabSz="685800" rtl="0" eaLnBrk="1" fontAlgn="auto" latinLnBrk="0" hangingPunct="1">
                        <a:lnSpc>
                          <a:spcPct val="107000"/>
                        </a:lnSpc>
                        <a:spcBef>
                          <a:spcPts val="0"/>
                        </a:spcBef>
                        <a:spcAft>
                          <a:spcPts val="800"/>
                        </a:spcAft>
                        <a:buClrTx/>
                        <a:buSzTx/>
                        <a:buFontTx/>
                        <a:buNone/>
                        <a:tabLst/>
                        <a:defRPr/>
                      </a:pPr>
                      <a:endParaRPr lang="en-GB" sz="1200" kern="1200" dirty="0">
                        <a:solidFill>
                          <a:schemeClr val="tx1"/>
                        </a:solidFill>
                        <a:effectLst/>
                        <a:latin typeface="Calibri  "/>
                        <a:ea typeface="+mn-ea"/>
                        <a:cs typeface="+mn-cs"/>
                      </a:endParaRPr>
                    </a:p>
                    <a:p>
                      <a:pPr marL="0" marR="0" lvl="0" indent="0" algn="just" defTabSz="685800" rtl="0" eaLnBrk="1" fontAlgn="auto" latinLnBrk="0" hangingPunct="1">
                        <a:lnSpc>
                          <a:spcPct val="107000"/>
                        </a:lnSpc>
                        <a:spcBef>
                          <a:spcPts val="0"/>
                        </a:spcBef>
                        <a:spcAft>
                          <a:spcPts val="800"/>
                        </a:spcAft>
                        <a:buClrTx/>
                        <a:buSzTx/>
                        <a:buFontTx/>
                        <a:buNone/>
                        <a:tabLst/>
                        <a:defRPr/>
                      </a:pPr>
                      <a:endParaRPr lang="en-GB" sz="1200" kern="1200" dirty="0">
                        <a:solidFill>
                          <a:schemeClr val="tx1"/>
                        </a:solidFill>
                        <a:effectLst/>
                        <a:latin typeface="Calibri  "/>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sp>
        <p:nvSpPr>
          <p:cNvPr id="11" name="TextBox 10">
            <a:extLst>
              <a:ext uri="{FF2B5EF4-FFF2-40B4-BE49-F238E27FC236}">
                <a16:creationId xmlns:a16="http://schemas.microsoft.com/office/drawing/2014/main" id="{E66FC07D-BAF0-A09F-484A-D761D12FFCC9}"/>
              </a:ext>
            </a:extLst>
          </p:cNvPr>
          <p:cNvSpPr txBox="1"/>
          <p:nvPr/>
        </p:nvSpPr>
        <p:spPr>
          <a:xfrm>
            <a:off x="475488" y="4511849"/>
            <a:ext cx="6019238" cy="2339102"/>
          </a:xfrm>
          <a:prstGeom prst="rect">
            <a:avLst/>
          </a:prstGeom>
          <a:solidFill>
            <a:srgbClr val="80A032"/>
          </a:solidFill>
        </p:spPr>
        <p:txBody>
          <a:bodyPr wrap="square" rtlCol="0">
            <a:spAutoFit/>
          </a:bodyPr>
          <a:lstStyle/>
          <a:p>
            <a:pPr algn="l" rtl="0"/>
            <a:r>
              <a:rPr lang="en-GB" sz="1400" b="1" kern="1200" dirty="0">
                <a:solidFill>
                  <a:prstClr val="white"/>
                </a:solidFill>
                <a:latin typeface="Calibri" panose="020F0502020204030204"/>
                <a:ea typeface="+mn-ea"/>
                <a:cs typeface="+mn-cs"/>
              </a:rPr>
              <a:t>What makes PEAS different?</a:t>
            </a:r>
          </a:p>
          <a:p>
            <a:pPr marL="171450" indent="-171450" algn="l" rtl="0">
              <a:buFont typeface="Arial" panose="020B0604020202020204" pitchFamily="34" charset="0"/>
              <a:buChar char="•"/>
            </a:pPr>
            <a:r>
              <a:rPr lang="en-GB" sz="1200" b="1" kern="1200" dirty="0">
                <a:solidFill>
                  <a:prstClr val="white"/>
                </a:solidFill>
                <a:latin typeface="Calibri" panose="020F0502020204030204"/>
                <a:ea typeface="+mn-ea"/>
                <a:cs typeface="+mn-cs"/>
              </a:rPr>
              <a:t>Reducing reliance on international aid: </a:t>
            </a:r>
          </a:p>
          <a:p>
            <a:pPr marL="357188" lvl="1" indent="-174625" algn="l" rtl="0">
              <a:buFont typeface="Calibri" panose="020F0502020204030204" pitchFamily="34" charset="0"/>
              <a:buChar char="―"/>
            </a:pPr>
            <a:r>
              <a:rPr lang="en-GB" sz="1200" kern="1200" dirty="0">
                <a:solidFill>
                  <a:prstClr val="white"/>
                </a:solidFill>
                <a:latin typeface="Calibri" panose="020F0502020204030204"/>
                <a:ea typeface="+mn-ea"/>
                <a:cs typeface="+mn-cs"/>
              </a:rPr>
              <a:t>Philanthropic funding means our schools open debt free they then generate local income to cover ongoing running costs</a:t>
            </a:r>
          </a:p>
          <a:p>
            <a:pPr marL="357188" lvl="1" indent="-174625" algn="l" rtl="0">
              <a:buFont typeface="Calibri" panose="020F0502020204030204" pitchFamily="34" charset="0"/>
              <a:buChar char="―"/>
            </a:pPr>
            <a:r>
              <a:rPr lang="en-GB" sz="1200" kern="1200" dirty="0">
                <a:solidFill>
                  <a:prstClr val="white"/>
                </a:solidFill>
                <a:latin typeface="Calibri" panose="020F0502020204030204"/>
                <a:ea typeface="+mn-ea"/>
                <a:cs typeface="+mn-cs"/>
              </a:rPr>
              <a:t>Our system strengthening programmes are co-designed with government to fit within ministry budgets</a:t>
            </a:r>
          </a:p>
          <a:p>
            <a:pPr marL="171450" indent="-171450" algn="l" rtl="0">
              <a:buFont typeface="Arial" panose="020B0604020202020204" pitchFamily="34" charset="0"/>
              <a:buChar char="•"/>
            </a:pPr>
            <a:r>
              <a:rPr lang="en-GB" sz="1200" b="1" kern="1200" dirty="0">
                <a:solidFill>
                  <a:prstClr val="white"/>
                </a:solidFill>
                <a:latin typeface="Calibri" panose="020F0502020204030204"/>
                <a:ea typeface="+mn-ea"/>
                <a:cs typeface="+mn-cs"/>
              </a:rPr>
              <a:t>Rooted in local expertise, delivering global excellence:</a:t>
            </a:r>
          </a:p>
          <a:p>
            <a:pPr marL="357188" indent="-174625" algn="l" rtl="0">
              <a:buFont typeface="Calibri" panose="020F0502020204030204" pitchFamily="34" charset="0"/>
              <a:buChar char="―"/>
            </a:pPr>
            <a:r>
              <a:rPr lang="en-GB" sz="1200" kern="1200" dirty="0">
                <a:solidFill>
                  <a:prstClr val="white"/>
                </a:solidFill>
                <a:latin typeface="Calibri" panose="020F0502020204030204"/>
                <a:ea typeface="+mn-ea"/>
                <a:cs typeface="+mn-cs"/>
              </a:rPr>
              <a:t>Our schools and country offices have always been fully staffed and led by Africans. </a:t>
            </a:r>
          </a:p>
          <a:p>
            <a:pPr marL="357188" indent="-174625" algn="l" rtl="0">
              <a:buFont typeface="Calibri" panose="020F0502020204030204" pitchFamily="34" charset="0"/>
              <a:buChar char="―"/>
            </a:pPr>
            <a:r>
              <a:rPr lang="en-GB" sz="1200" kern="1200" dirty="0">
                <a:solidFill>
                  <a:prstClr val="white"/>
                </a:solidFill>
                <a:latin typeface="Calibri" panose="020F0502020204030204"/>
                <a:ea typeface="+mn-ea"/>
                <a:cs typeface="+mn-cs"/>
              </a:rPr>
              <a:t>We are governed by a Board that is majority African and female, with a majority African Global Leadership Team</a:t>
            </a:r>
          </a:p>
          <a:p>
            <a:pPr marL="357188" indent="-174625" algn="l" rtl="0">
              <a:buFont typeface="Calibri" panose="020F0502020204030204" pitchFamily="34" charset="0"/>
              <a:buChar char="―"/>
            </a:pPr>
            <a:r>
              <a:rPr lang="en-GB" sz="1200" kern="1200" dirty="0">
                <a:solidFill>
                  <a:prstClr val="white"/>
                </a:solidFill>
                <a:latin typeface="Calibri" panose="020F0502020204030204"/>
                <a:ea typeface="Aptos" panose="020B0004020202020204" pitchFamily="34" charset="0"/>
                <a:cs typeface="Aptos" panose="020B0004020202020204" pitchFamily="34" charset="0"/>
              </a:rPr>
              <a:t>Our award-winning programmes are created by Africans, for African communities, and shaped by the voices of those they serve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3"/>
            <a:ext cx="6858000" cy="9907905"/>
            <a:chOff x="0" y="-1523"/>
            <a:chExt cx="6858000" cy="9907905"/>
          </a:xfrm>
        </p:grpSpPr>
        <p:pic>
          <p:nvPicPr>
            <p:cNvPr id="3" name="object 3"/>
            <p:cNvPicPr/>
            <p:nvPr/>
          </p:nvPicPr>
          <p:blipFill>
            <a:blip r:embed="rId2" cstate="print"/>
            <a:stretch>
              <a:fillRect/>
            </a:stretch>
          </p:blipFill>
          <p:spPr>
            <a:xfrm>
              <a:off x="0" y="906764"/>
              <a:ext cx="334453" cy="8999235"/>
            </a:xfrm>
            <a:prstGeom prst="rect">
              <a:avLst/>
            </a:prstGeom>
          </p:spPr>
        </p:pic>
        <p:sp>
          <p:nvSpPr>
            <p:cNvPr id="4" name="object 4"/>
            <p:cNvSpPr/>
            <p:nvPr/>
          </p:nvSpPr>
          <p:spPr>
            <a:xfrm>
              <a:off x="0" y="914399"/>
              <a:ext cx="276225" cy="8991600"/>
            </a:xfrm>
            <a:custGeom>
              <a:avLst/>
              <a:gdLst/>
              <a:ahLst/>
              <a:cxnLst/>
              <a:rect l="l" t="t" r="r" b="b"/>
              <a:pathLst>
                <a:path w="276225" h="8991600">
                  <a:moveTo>
                    <a:pt x="275844" y="0"/>
                  </a:moveTo>
                  <a:lnTo>
                    <a:pt x="0" y="0"/>
                  </a:lnTo>
                  <a:lnTo>
                    <a:pt x="0" y="8991600"/>
                  </a:lnTo>
                  <a:lnTo>
                    <a:pt x="275844" y="8991600"/>
                  </a:lnTo>
                  <a:lnTo>
                    <a:pt x="275844" y="0"/>
                  </a:lnTo>
                  <a:close/>
                </a:path>
              </a:pathLst>
            </a:custGeom>
            <a:solidFill>
              <a:srgbClr val="ECECEC"/>
            </a:solidFill>
          </p:spPr>
          <p:txBody>
            <a:bodyPr wrap="square" lIns="0" tIns="0" rIns="0" bIns="0" rtlCol="0"/>
            <a:lstStyle/>
            <a:p>
              <a:endParaRPr lang="en-GB" noProof="0" dirty="0"/>
            </a:p>
          </p:txBody>
        </p:sp>
        <p:sp>
          <p:nvSpPr>
            <p:cNvPr id="5" name="object 5"/>
            <p:cNvSpPr/>
            <p:nvPr/>
          </p:nvSpPr>
          <p:spPr>
            <a:xfrm>
              <a:off x="0" y="9738359"/>
              <a:ext cx="6858000" cy="0"/>
            </a:xfrm>
            <a:custGeom>
              <a:avLst/>
              <a:gdLst/>
              <a:ahLst/>
              <a:cxnLst/>
              <a:rect l="l" t="t" r="r" b="b"/>
              <a:pathLst>
                <a:path w="6858000">
                  <a:moveTo>
                    <a:pt x="0" y="0"/>
                  </a:moveTo>
                  <a:lnTo>
                    <a:pt x="5314950" y="0"/>
                  </a:lnTo>
                </a:path>
                <a:path w="6858000">
                  <a:moveTo>
                    <a:pt x="6257544" y="0"/>
                  </a:moveTo>
                  <a:lnTo>
                    <a:pt x="6857619" y="0"/>
                  </a:lnTo>
                </a:path>
              </a:pathLst>
            </a:custGeom>
            <a:ln w="12700">
              <a:solidFill>
                <a:srgbClr val="84925E"/>
              </a:solidFill>
            </a:ln>
          </p:spPr>
          <p:txBody>
            <a:bodyPr wrap="square" lIns="0" tIns="0" rIns="0" bIns="0" rtlCol="0"/>
            <a:lstStyle/>
            <a:p>
              <a:endParaRPr lang="en-GB" noProof="0" dirty="0"/>
            </a:p>
          </p:txBody>
        </p:sp>
        <p:pic>
          <p:nvPicPr>
            <p:cNvPr id="6" name="object 6"/>
            <p:cNvPicPr/>
            <p:nvPr/>
          </p:nvPicPr>
          <p:blipFill>
            <a:blip r:embed="rId3" cstate="print"/>
            <a:stretch>
              <a:fillRect/>
            </a:stretch>
          </p:blipFill>
          <p:spPr>
            <a:xfrm>
              <a:off x="5224272" y="9456419"/>
              <a:ext cx="1143000" cy="320040"/>
            </a:xfrm>
            <a:prstGeom prst="rect">
              <a:avLst/>
            </a:prstGeom>
          </p:spPr>
        </p:pic>
        <p:sp>
          <p:nvSpPr>
            <p:cNvPr id="7" name="object 7"/>
            <p:cNvSpPr/>
            <p:nvPr/>
          </p:nvSpPr>
          <p:spPr>
            <a:xfrm>
              <a:off x="0" y="9637521"/>
              <a:ext cx="781050" cy="61594"/>
            </a:xfrm>
            <a:custGeom>
              <a:avLst/>
              <a:gdLst/>
              <a:ahLst/>
              <a:cxnLst/>
              <a:rect l="l" t="t" r="r" b="b"/>
              <a:pathLst>
                <a:path w="781050" h="61595">
                  <a:moveTo>
                    <a:pt x="552450" y="0"/>
                  </a:moveTo>
                  <a:lnTo>
                    <a:pt x="0" y="0"/>
                  </a:lnTo>
                  <a:lnTo>
                    <a:pt x="0" y="12700"/>
                  </a:lnTo>
                  <a:lnTo>
                    <a:pt x="552450" y="12700"/>
                  </a:lnTo>
                  <a:lnTo>
                    <a:pt x="552450" y="0"/>
                  </a:lnTo>
                  <a:close/>
                </a:path>
                <a:path w="781050" h="61595">
                  <a:moveTo>
                    <a:pt x="780923" y="48768"/>
                  </a:moveTo>
                  <a:lnTo>
                    <a:pt x="0" y="48768"/>
                  </a:lnTo>
                  <a:lnTo>
                    <a:pt x="0" y="61468"/>
                  </a:lnTo>
                  <a:lnTo>
                    <a:pt x="780923" y="61468"/>
                  </a:lnTo>
                  <a:lnTo>
                    <a:pt x="780923" y="48768"/>
                  </a:lnTo>
                  <a:close/>
                </a:path>
              </a:pathLst>
            </a:custGeom>
            <a:solidFill>
              <a:srgbClr val="94A26B"/>
            </a:solidFill>
          </p:spPr>
          <p:txBody>
            <a:bodyPr wrap="square" lIns="0" tIns="0" rIns="0" bIns="0" rtlCol="0"/>
            <a:lstStyle/>
            <a:p>
              <a:endParaRPr lang="en-GB" noProof="0" dirty="0"/>
            </a:p>
          </p:txBody>
        </p:sp>
        <p:sp>
          <p:nvSpPr>
            <p:cNvPr id="8" name="object 8"/>
            <p:cNvSpPr/>
            <p:nvPr/>
          </p:nvSpPr>
          <p:spPr>
            <a:xfrm>
              <a:off x="4966589" y="12"/>
              <a:ext cx="1891664" cy="1080135"/>
            </a:xfrm>
            <a:custGeom>
              <a:avLst/>
              <a:gdLst/>
              <a:ahLst/>
              <a:cxnLst/>
              <a:rect l="l" t="t" r="r" b="b"/>
              <a:pathLst>
                <a:path w="1891665" h="1080135">
                  <a:moveTo>
                    <a:pt x="1891411" y="0"/>
                  </a:moveTo>
                  <a:lnTo>
                    <a:pt x="0" y="0"/>
                  </a:lnTo>
                  <a:lnTo>
                    <a:pt x="0" y="1079995"/>
                  </a:lnTo>
                  <a:lnTo>
                    <a:pt x="1891411" y="1079995"/>
                  </a:lnTo>
                  <a:lnTo>
                    <a:pt x="1891411" y="0"/>
                  </a:lnTo>
                  <a:close/>
                </a:path>
              </a:pathLst>
            </a:custGeom>
            <a:solidFill>
              <a:srgbClr val="0C3304"/>
            </a:solidFill>
          </p:spPr>
          <p:txBody>
            <a:bodyPr wrap="square" lIns="0" tIns="0" rIns="0" bIns="0" rtlCol="0"/>
            <a:lstStyle/>
            <a:p>
              <a:endParaRPr lang="en-GB" noProof="0" dirty="0"/>
            </a:p>
          </p:txBody>
        </p:sp>
        <p:sp>
          <p:nvSpPr>
            <p:cNvPr id="9" name="object 9"/>
            <p:cNvSpPr/>
            <p:nvPr/>
          </p:nvSpPr>
          <p:spPr>
            <a:xfrm>
              <a:off x="6083808" y="1104645"/>
              <a:ext cx="774700" cy="61594"/>
            </a:xfrm>
            <a:custGeom>
              <a:avLst/>
              <a:gdLst/>
              <a:ahLst/>
              <a:cxnLst/>
              <a:rect l="l" t="t" r="r" b="b"/>
              <a:pathLst>
                <a:path w="774700" h="61594">
                  <a:moveTo>
                    <a:pt x="774192" y="48768"/>
                  </a:moveTo>
                  <a:lnTo>
                    <a:pt x="228600" y="48768"/>
                  </a:lnTo>
                  <a:lnTo>
                    <a:pt x="228600" y="61468"/>
                  </a:lnTo>
                  <a:lnTo>
                    <a:pt x="774192" y="61468"/>
                  </a:lnTo>
                  <a:lnTo>
                    <a:pt x="774192" y="48768"/>
                  </a:lnTo>
                  <a:close/>
                </a:path>
                <a:path w="774700" h="61594">
                  <a:moveTo>
                    <a:pt x="774192" y="0"/>
                  </a:moveTo>
                  <a:lnTo>
                    <a:pt x="0" y="0"/>
                  </a:lnTo>
                  <a:lnTo>
                    <a:pt x="0" y="12700"/>
                  </a:lnTo>
                  <a:lnTo>
                    <a:pt x="774192" y="12700"/>
                  </a:lnTo>
                  <a:lnTo>
                    <a:pt x="774192" y="0"/>
                  </a:lnTo>
                  <a:close/>
                </a:path>
              </a:pathLst>
            </a:custGeom>
            <a:solidFill>
              <a:srgbClr val="0C3304"/>
            </a:solidFill>
          </p:spPr>
          <p:txBody>
            <a:bodyPr wrap="square" lIns="0" tIns="0" rIns="0" bIns="0" rtlCol="0"/>
            <a:lstStyle/>
            <a:p>
              <a:endParaRPr lang="en-GB" noProof="0" dirty="0"/>
            </a:p>
          </p:txBody>
        </p:sp>
        <p:pic>
          <p:nvPicPr>
            <p:cNvPr id="10" name="object 10"/>
            <p:cNvPicPr/>
            <p:nvPr/>
          </p:nvPicPr>
          <p:blipFill>
            <a:blip r:embed="rId4" cstate="print"/>
            <a:stretch>
              <a:fillRect/>
            </a:stretch>
          </p:blipFill>
          <p:spPr>
            <a:xfrm>
              <a:off x="0" y="0"/>
              <a:ext cx="352056" cy="1331976"/>
            </a:xfrm>
            <a:prstGeom prst="rect">
              <a:avLst/>
            </a:prstGeom>
          </p:spPr>
        </p:pic>
        <p:sp>
          <p:nvSpPr>
            <p:cNvPr id="11" name="object 11"/>
            <p:cNvSpPr/>
            <p:nvPr/>
          </p:nvSpPr>
          <p:spPr>
            <a:xfrm>
              <a:off x="0" y="-1523"/>
              <a:ext cx="276225" cy="1257300"/>
            </a:xfrm>
            <a:custGeom>
              <a:avLst/>
              <a:gdLst/>
              <a:ahLst/>
              <a:cxnLst/>
              <a:rect l="l" t="t" r="r" b="b"/>
              <a:pathLst>
                <a:path w="276225" h="1257300">
                  <a:moveTo>
                    <a:pt x="275844" y="0"/>
                  </a:moveTo>
                  <a:lnTo>
                    <a:pt x="0" y="0"/>
                  </a:lnTo>
                  <a:lnTo>
                    <a:pt x="0" y="1257300"/>
                  </a:lnTo>
                  <a:lnTo>
                    <a:pt x="275844" y="1257300"/>
                  </a:lnTo>
                  <a:lnTo>
                    <a:pt x="275844" y="0"/>
                  </a:lnTo>
                  <a:close/>
                </a:path>
              </a:pathLst>
            </a:custGeom>
            <a:solidFill>
              <a:srgbClr val="082203"/>
            </a:solidFill>
          </p:spPr>
          <p:txBody>
            <a:bodyPr wrap="square" lIns="0" tIns="0" rIns="0" bIns="0" rtlCol="0"/>
            <a:lstStyle/>
            <a:p>
              <a:endParaRPr lang="en-GB" noProof="0" dirty="0"/>
            </a:p>
          </p:txBody>
        </p:sp>
        <p:sp>
          <p:nvSpPr>
            <p:cNvPr id="12" name="object 12"/>
            <p:cNvSpPr/>
            <p:nvPr/>
          </p:nvSpPr>
          <p:spPr>
            <a:xfrm>
              <a:off x="275843" y="1523"/>
              <a:ext cx="4691380" cy="1256030"/>
            </a:xfrm>
            <a:custGeom>
              <a:avLst/>
              <a:gdLst/>
              <a:ahLst/>
              <a:cxnLst/>
              <a:rect l="l" t="t" r="r" b="b"/>
              <a:pathLst>
                <a:path w="4691380" h="1256030">
                  <a:moveTo>
                    <a:pt x="4690872" y="0"/>
                  </a:moveTo>
                  <a:lnTo>
                    <a:pt x="0" y="0"/>
                  </a:lnTo>
                  <a:lnTo>
                    <a:pt x="0" y="1255776"/>
                  </a:lnTo>
                  <a:lnTo>
                    <a:pt x="4690872" y="1076198"/>
                  </a:lnTo>
                  <a:lnTo>
                    <a:pt x="4690872" y="0"/>
                  </a:lnTo>
                  <a:close/>
                </a:path>
              </a:pathLst>
            </a:custGeom>
            <a:solidFill>
              <a:srgbClr val="0C3304"/>
            </a:solidFill>
          </p:spPr>
          <p:txBody>
            <a:bodyPr wrap="square" lIns="0" tIns="0" rIns="0" bIns="0" rtlCol="0"/>
            <a:lstStyle/>
            <a:p>
              <a:endParaRPr lang="en-GB" noProof="0" dirty="0"/>
            </a:p>
          </p:txBody>
        </p:sp>
      </p:grpSp>
      <p:sp>
        <p:nvSpPr>
          <p:cNvPr id="13" name="object 13"/>
          <p:cNvSpPr txBox="1"/>
          <p:nvPr/>
        </p:nvSpPr>
        <p:spPr>
          <a:xfrm>
            <a:off x="724306" y="368046"/>
            <a:ext cx="1976120" cy="330835"/>
          </a:xfrm>
          <a:prstGeom prst="rect">
            <a:avLst/>
          </a:prstGeom>
        </p:spPr>
        <p:txBody>
          <a:bodyPr vert="horz" wrap="square" lIns="0" tIns="12700" rIns="0" bIns="0" rtlCol="0">
            <a:spAutoFit/>
          </a:bodyPr>
          <a:lstStyle/>
          <a:p>
            <a:pPr marL="12700">
              <a:lnSpc>
                <a:spcPct val="100000"/>
              </a:lnSpc>
              <a:spcBef>
                <a:spcPts val="100"/>
              </a:spcBef>
            </a:pPr>
            <a:r>
              <a:rPr lang="en-GB" sz="2000" b="1" spc="-130" noProof="0" dirty="0">
                <a:solidFill>
                  <a:srgbClr val="FFFFFF"/>
                </a:solidFill>
                <a:latin typeface="Tahoma"/>
                <a:cs typeface="Tahoma"/>
              </a:rPr>
              <a:t>The</a:t>
            </a:r>
            <a:r>
              <a:rPr lang="en-GB" sz="2000" b="1" spc="-30" noProof="0" dirty="0">
                <a:solidFill>
                  <a:srgbClr val="FFFFFF"/>
                </a:solidFill>
                <a:latin typeface="Tahoma"/>
                <a:cs typeface="Tahoma"/>
              </a:rPr>
              <a:t> </a:t>
            </a:r>
            <a:r>
              <a:rPr lang="en-GB" sz="2000" b="1" spc="-60" noProof="0" dirty="0">
                <a:solidFill>
                  <a:srgbClr val="FFFFFF"/>
                </a:solidFill>
                <a:latin typeface="Tahoma"/>
                <a:cs typeface="Tahoma"/>
              </a:rPr>
              <a:t>Opportunity</a:t>
            </a:r>
            <a:endParaRPr lang="en-GB" sz="2000" noProof="0" dirty="0">
              <a:latin typeface="Tahoma"/>
              <a:cs typeface="Tahoma"/>
            </a:endParaRPr>
          </a:p>
        </p:txBody>
      </p:sp>
      <p:pic>
        <p:nvPicPr>
          <p:cNvPr id="14" name="object 14"/>
          <p:cNvPicPr/>
          <p:nvPr/>
        </p:nvPicPr>
        <p:blipFill>
          <a:blip r:embed="rId5" cstate="print"/>
          <a:stretch>
            <a:fillRect/>
          </a:stretch>
        </p:blipFill>
        <p:spPr>
          <a:xfrm>
            <a:off x="4972811" y="0"/>
            <a:ext cx="1588008" cy="1082040"/>
          </a:xfrm>
          <a:prstGeom prst="rect">
            <a:avLst/>
          </a:prstGeom>
        </p:spPr>
      </p:pic>
      <p:sp>
        <p:nvSpPr>
          <p:cNvPr id="15" name="object 15"/>
          <p:cNvSpPr/>
          <p:nvPr/>
        </p:nvSpPr>
        <p:spPr>
          <a:xfrm>
            <a:off x="0" y="9637521"/>
            <a:ext cx="781050" cy="61594"/>
          </a:xfrm>
          <a:custGeom>
            <a:avLst/>
            <a:gdLst/>
            <a:ahLst/>
            <a:cxnLst/>
            <a:rect l="l" t="t" r="r" b="b"/>
            <a:pathLst>
              <a:path w="781050" h="61595">
                <a:moveTo>
                  <a:pt x="552450" y="0"/>
                </a:moveTo>
                <a:lnTo>
                  <a:pt x="0" y="0"/>
                </a:lnTo>
                <a:lnTo>
                  <a:pt x="0" y="12700"/>
                </a:lnTo>
                <a:lnTo>
                  <a:pt x="552450" y="12700"/>
                </a:lnTo>
                <a:lnTo>
                  <a:pt x="552450" y="0"/>
                </a:lnTo>
                <a:close/>
              </a:path>
              <a:path w="781050" h="61595">
                <a:moveTo>
                  <a:pt x="780923" y="48768"/>
                </a:moveTo>
                <a:lnTo>
                  <a:pt x="0" y="48768"/>
                </a:lnTo>
                <a:lnTo>
                  <a:pt x="0" y="61468"/>
                </a:lnTo>
                <a:lnTo>
                  <a:pt x="780923" y="61468"/>
                </a:lnTo>
                <a:lnTo>
                  <a:pt x="780923" y="48768"/>
                </a:lnTo>
                <a:close/>
              </a:path>
            </a:pathLst>
          </a:custGeom>
          <a:solidFill>
            <a:srgbClr val="94A26B"/>
          </a:solidFill>
        </p:spPr>
        <p:txBody>
          <a:bodyPr wrap="square" lIns="0" tIns="0" rIns="0" bIns="0" rtlCol="0"/>
          <a:lstStyle/>
          <a:p>
            <a:endParaRPr lang="en-GB" noProof="0" dirty="0"/>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lang="en-GB" spc="-50" noProof="0"/>
              <a:t>3</a:t>
            </a:fld>
            <a:endParaRPr lang="en-GB" spc="-50" noProof="0" dirty="0"/>
          </a:p>
        </p:txBody>
      </p:sp>
      <p:graphicFrame>
        <p:nvGraphicFramePr>
          <p:cNvPr id="18" name="object 18"/>
          <p:cNvGraphicFramePr>
            <a:graphicFrameLocks noGrp="1"/>
          </p:cNvGraphicFramePr>
          <p:nvPr>
            <p:extLst>
              <p:ext uri="{D42A27DB-BD31-4B8C-83A1-F6EECF244321}">
                <p14:modId xmlns:p14="http://schemas.microsoft.com/office/powerpoint/2010/main" val="3362250083"/>
              </p:ext>
            </p:extLst>
          </p:nvPr>
        </p:nvGraphicFramePr>
        <p:xfrm>
          <a:off x="546100" y="1297800"/>
          <a:ext cx="6034026" cy="2451387"/>
        </p:xfrm>
        <a:graphic>
          <a:graphicData uri="http://schemas.openxmlformats.org/drawingml/2006/table">
            <a:tbl>
              <a:tblPr firstRow="1" bandRow="1">
                <a:tableStyleId>{2D5ABB26-0587-4C30-8999-92F81FD0307C}</a:tableStyleId>
              </a:tblPr>
              <a:tblGrid>
                <a:gridCol w="1373135">
                  <a:extLst>
                    <a:ext uri="{9D8B030D-6E8A-4147-A177-3AD203B41FA5}">
                      <a16:colId xmlns:a16="http://schemas.microsoft.com/office/drawing/2014/main" val="20000"/>
                    </a:ext>
                  </a:extLst>
                </a:gridCol>
                <a:gridCol w="4660891">
                  <a:extLst>
                    <a:ext uri="{9D8B030D-6E8A-4147-A177-3AD203B41FA5}">
                      <a16:colId xmlns:a16="http://schemas.microsoft.com/office/drawing/2014/main" val="20001"/>
                    </a:ext>
                  </a:extLst>
                </a:gridCol>
              </a:tblGrid>
              <a:tr h="404219">
                <a:tc>
                  <a:txBody>
                    <a:bodyPr/>
                    <a:lstStyle/>
                    <a:p>
                      <a:pPr marL="91440" marR="561975">
                        <a:lnSpc>
                          <a:spcPct val="100000"/>
                        </a:lnSpc>
                        <a:spcBef>
                          <a:spcPts val="295"/>
                        </a:spcBef>
                        <a:tabLst/>
                      </a:pPr>
                      <a:r>
                        <a:rPr lang="en-GB" sz="1100" b="1" noProof="0" dirty="0">
                          <a:solidFill>
                            <a:srgbClr val="FFFFFF"/>
                          </a:solidFill>
                          <a:latin typeface="Calibri"/>
                          <a:cs typeface="Calibri"/>
                        </a:rPr>
                        <a:t>Role</a:t>
                      </a:r>
                      <a:r>
                        <a:rPr lang="en-GB" sz="1100" b="1" spc="-25" noProof="0" dirty="0">
                          <a:solidFill>
                            <a:srgbClr val="FFFFFF"/>
                          </a:solidFill>
                          <a:latin typeface="Calibri"/>
                          <a:cs typeface="Calibri"/>
                        </a:rPr>
                        <a:t> and </a:t>
                      </a:r>
                      <a:r>
                        <a:rPr lang="en-GB" sz="1100" b="1" spc="-10" noProof="0" dirty="0">
                          <a:solidFill>
                            <a:srgbClr val="FFFFFF"/>
                          </a:solidFill>
                          <a:latin typeface="Calibri"/>
                          <a:cs typeface="Calibri"/>
                        </a:rPr>
                        <a:t>department</a:t>
                      </a:r>
                      <a:endParaRPr lang="en-GB" sz="1100" noProof="0"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27424"/>
                    </a:solidFill>
                  </a:tcPr>
                </a:tc>
                <a:tc>
                  <a:txBody>
                    <a:bodyPr/>
                    <a:lstStyle/>
                    <a:p>
                      <a:pPr marL="91440">
                        <a:lnSpc>
                          <a:spcPct val="100000"/>
                        </a:lnSpc>
                        <a:spcBef>
                          <a:spcPts val="295"/>
                        </a:spcBef>
                      </a:pPr>
                      <a:r>
                        <a:rPr lang="en-GB" sz="1100" noProof="0" dirty="0">
                          <a:latin typeface="Calibri"/>
                          <a:cs typeface="Calibri"/>
                        </a:rPr>
                        <a:t>Global Technology &amp; Operations Lead,</a:t>
                      </a:r>
                      <a:r>
                        <a:rPr lang="en-GB" sz="1100" spc="-30" noProof="0" dirty="0">
                          <a:latin typeface="Calibri"/>
                          <a:cs typeface="Calibri"/>
                        </a:rPr>
                        <a:t> </a:t>
                      </a:r>
                      <a:r>
                        <a:rPr lang="en-GB" sz="1100" spc="-10" noProof="0" dirty="0">
                          <a:latin typeface="Calibri"/>
                          <a:cs typeface="Calibri"/>
                        </a:rPr>
                        <a:t>Operations</a:t>
                      </a:r>
                      <a:endParaRPr lang="en-GB" sz="1100" noProof="0" dirty="0">
                        <a:latin typeface="Calibri"/>
                        <a:cs typeface="Calibri"/>
                      </a:endParaRPr>
                    </a:p>
                  </a:txBody>
                  <a:tcPr marL="0" marR="0" marT="3746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465578">
                <a:tc>
                  <a:txBody>
                    <a:bodyPr/>
                    <a:lstStyle/>
                    <a:p>
                      <a:pPr marL="91440">
                        <a:lnSpc>
                          <a:spcPct val="100000"/>
                        </a:lnSpc>
                      </a:pPr>
                      <a:r>
                        <a:rPr lang="en-GB" sz="1100" b="1" noProof="0" dirty="0">
                          <a:solidFill>
                            <a:srgbClr val="FFFFFF"/>
                          </a:solidFill>
                          <a:latin typeface="Calibri"/>
                          <a:cs typeface="Calibri"/>
                        </a:rPr>
                        <a:t>Role</a:t>
                      </a:r>
                      <a:r>
                        <a:rPr lang="en-GB" sz="1100" b="1" spc="-25" noProof="0" dirty="0">
                          <a:solidFill>
                            <a:srgbClr val="FFFFFF"/>
                          </a:solidFill>
                          <a:latin typeface="Calibri"/>
                          <a:cs typeface="Calibri"/>
                        </a:rPr>
                        <a:t> </a:t>
                      </a:r>
                      <a:r>
                        <a:rPr lang="en-GB" sz="1100" b="1" spc="-10" noProof="0" dirty="0">
                          <a:solidFill>
                            <a:srgbClr val="FFFFFF"/>
                          </a:solidFill>
                          <a:latin typeface="Calibri"/>
                          <a:cs typeface="Calibri"/>
                        </a:rPr>
                        <a:t>purpose</a:t>
                      </a:r>
                      <a:endParaRPr lang="en-GB" sz="1100" noProof="0"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rgbClr val="527424"/>
                    </a:solidFill>
                  </a:tcPr>
                </a:tc>
                <a:tc>
                  <a:txBody>
                    <a:bodyPr/>
                    <a:lstStyle/>
                    <a:p>
                      <a:pPr marL="91440" marR="81915" lvl="0" algn="just">
                        <a:lnSpc>
                          <a:spcPct val="100000"/>
                        </a:lnSpc>
                        <a:spcBef>
                          <a:spcPts val="204"/>
                        </a:spcBef>
                        <a:buNone/>
                      </a:pPr>
                      <a:r>
                        <a:rPr lang="en-GB" sz="1100" b="0" i="0" u="none" strike="noStrike" spc="-10" noProof="0" dirty="0"/>
                        <a:t>Lead on the end-to-end delivery of complex digital solutions that meet user needs and drive organisational impact</a:t>
                      </a:r>
                    </a:p>
                  </a:txBody>
                  <a:tcPr marL="0" marR="0" marT="26034"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91823">
                <a:tc>
                  <a:txBody>
                    <a:bodyPr/>
                    <a:lstStyle/>
                    <a:p>
                      <a:pPr marL="91440">
                        <a:lnSpc>
                          <a:spcPct val="100000"/>
                        </a:lnSpc>
                        <a:spcBef>
                          <a:spcPts val="204"/>
                        </a:spcBef>
                      </a:pPr>
                      <a:r>
                        <a:rPr lang="en-GB" sz="1100" b="1" spc="-10" noProof="0" dirty="0">
                          <a:solidFill>
                            <a:srgbClr val="FFFFFF"/>
                          </a:solidFill>
                          <a:latin typeface="Calibri"/>
                          <a:cs typeface="Calibri"/>
                        </a:rPr>
                        <a:t>Contract</a:t>
                      </a:r>
                      <a:endParaRPr lang="en-GB" sz="1100" noProof="0"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rgbClr val="527424"/>
                    </a:solidFill>
                  </a:tcPr>
                </a:tc>
                <a:tc>
                  <a:txBody>
                    <a:bodyPr/>
                    <a:lstStyle/>
                    <a:p>
                      <a:pPr marL="91440">
                        <a:lnSpc>
                          <a:spcPct val="100000"/>
                        </a:lnSpc>
                        <a:spcBef>
                          <a:spcPts val="204"/>
                        </a:spcBef>
                      </a:pPr>
                      <a:r>
                        <a:rPr lang="en-GB" sz="1100" noProof="0" dirty="0">
                          <a:latin typeface="Calibri"/>
                          <a:cs typeface="Calibri"/>
                        </a:rPr>
                        <a:t>12 months parental cover – open to part-time and flexible working arrangements</a:t>
                      </a:r>
                      <a:endParaRPr lang="en-GB" sz="1100" spc="-10" noProof="0" dirty="0">
                        <a:latin typeface="Calibri"/>
                        <a:cs typeface="Calibri"/>
                      </a:endParaRPr>
                    </a:p>
                  </a:txBody>
                  <a:tcPr marL="0" marR="0" marT="26034"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8418">
                <a:tc>
                  <a:txBody>
                    <a:bodyPr/>
                    <a:lstStyle/>
                    <a:p>
                      <a:pPr marL="91440">
                        <a:lnSpc>
                          <a:spcPct val="100000"/>
                        </a:lnSpc>
                        <a:spcBef>
                          <a:spcPts val="204"/>
                        </a:spcBef>
                      </a:pPr>
                      <a:r>
                        <a:rPr lang="en-GB" sz="1100" b="1" spc="-10" noProof="0" dirty="0">
                          <a:solidFill>
                            <a:srgbClr val="FFFFFF"/>
                          </a:solidFill>
                          <a:latin typeface="Calibri"/>
                          <a:cs typeface="Calibri"/>
                        </a:rPr>
                        <a:t>Compensation</a:t>
                      </a:r>
                      <a:endParaRPr lang="en-GB" sz="1100" noProof="0"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rgbClr val="527424"/>
                    </a:solidFill>
                  </a:tcPr>
                </a:tc>
                <a:tc>
                  <a:txBody>
                    <a:bodyPr/>
                    <a:lstStyle/>
                    <a:p>
                      <a:pPr marL="91440" marR="81915">
                        <a:lnSpc>
                          <a:spcPct val="100000"/>
                        </a:lnSpc>
                        <a:spcBef>
                          <a:spcPts val="204"/>
                        </a:spcBef>
                      </a:pPr>
                      <a:r>
                        <a:rPr lang="en-GB" sz="1100" noProof="0" dirty="0">
                          <a:latin typeface="Calibri"/>
                          <a:cs typeface="Calibri"/>
                        </a:rPr>
                        <a:t>Competitive – dependent on seniority, experience and location</a:t>
                      </a:r>
                      <a:endParaRPr lang="en-GB" sz="1100" spc="484" noProof="0" dirty="0">
                        <a:latin typeface="Calibri"/>
                        <a:cs typeface="Calibri"/>
                      </a:endParaRPr>
                    </a:p>
                  </a:txBody>
                  <a:tcPr marL="0" marR="0" marT="26034"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572931">
                <a:tc>
                  <a:txBody>
                    <a:bodyPr/>
                    <a:lstStyle/>
                    <a:p>
                      <a:pPr marL="91440">
                        <a:lnSpc>
                          <a:spcPct val="100000"/>
                        </a:lnSpc>
                        <a:spcBef>
                          <a:spcPts val="200"/>
                        </a:spcBef>
                      </a:pPr>
                      <a:r>
                        <a:rPr lang="en-GB" sz="1100" b="1" spc="-10" noProof="0" dirty="0">
                          <a:solidFill>
                            <a:srgbClr val="FFFFFF"/>
                          </a:solidFill>
                          <a:latin typeface="Calibri"/>
                          <a:cs typeface="Calibri"/>
                        </a:rPr>
                        <a:t>Location</a:t>
                      </a:r>
                      <a:endParaRPr lang="en-GB" sz="1100" noProof="0"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rgbClr val="527424"/>
                    </a:solidFill>
                  </a:tcPr>
                </a:tc>
                <a:tc>
                  <a:txBody>
                    <a:bodyPr/>
                    <a:lstStyle/>
                    <a:p>
                      <a:pPr marL="91440" marR="83820" lvl="0">
                        <a:lnSpc>
                          <a:spcPct val="100000"/>
                        </a:lnSpc>
                        <a:spcBef>
                          <a:spcPts val="200"/>
                        </a:spcBef>
                        <a:buNone/>
                      </a:pPr>
                      <a:r>
                        <a:rPr lang="en-GB" sz="1100" b="0" i="0" u="none" strike="noStrike" baseline="0" noProof="0" dirty="0">
                          <a:solidFill>
                            <a:schemeClr val="tx1"/>
                          </a:solidFill>
                          <a:latin typeface="Calibri"/>
                        </a:rPr>
                        <a:t>We welcome applicants from UK, Uganda or Zambia, and will consider fully remote applicants. London-based staff can engage in hybrid working (1-2 days working in London office)</a:t>
                      </a:r>
                      <a:endParaRPr lang="en-GB" sz="1100" noProof="0" dirty="0">
                        <a:solidFill>
                          <a:schemeClr val="tx1"/>
                        </a:solidFill>
                      </a:endParaRPr>
                    </a:p>
                  </a:txBody>
                  <a:tcPr marL="0" marR="0" marT="2540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8418">
                <a:tc>
                  <a:txBody>
                    <a:bodyPr/>
                    <a:lstStyle/>
                    <a:p>
                      <a:pPr marL="91440">
                        <a:lnSpc>
                          <a:spcPct val="100000"/>
                        </a:lnSpc>
                        <a:spcBef>
                          <a:spcPts val="200"/>
                        </a:spcBef>
                      </a:pPr>
                      <a:r>
                        <a:rPr lang="en-GB" sz="1100" b="1" noProof="0" dirty="0">
                          <a:solidFill>
                            <a:srgbClr val="FFFFFF"/>
                          </a:solidFill>
                          <a:latin typeface="Calibri"/>
                          <a:cs typeface="Calibri"/>
                        </a:rPr>
                        <a:t>Start</a:t>
                      </a:r>
                      <a:r>
                        <a:rPr lang="en-GB" sz="1100" b="1" spc="-25" noProof="0" dirty="0">
                          <a:solidFill>
                            <a:srgbClr val="FFFFFF"/>
                          </a:solidFill>
                          <a:latin typeface="Calibri"/>
                          <a:cs typeface="Calibri"/>
                        </a:rPr>
                        <a:t> </a:t>
                      </a:r>
                      <a:r>
                        <a:rPr lang="en-GB" sz="1100" b="1" spc="-20" noProof="0" dirty="0">
                          <a:solidFill>
                            <a:srgbClr val="FFFFFF"/>
                          </a:solidFill>
                          <a:latin typeface="Calibri"/>
                          <a:cs typeface="Calibri"/>
                        </a:rPr>
                        <a:t>date</a:t>
                      </a:r>
                      <a:endParaRPr lang="en-GB" sz="1100" noProof="0"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527424"/>
                    </a:solidFill>
                  </a:tcPr>
                </a:tc>
                <a:tc>
                  <a:txBody>
                    <a:bodyPr/>
                    <a:lstStyle/>
                    <a:p>
                      <a:pPr marL="91440" marR="81280">
                        <a:lnSpc>
                          <a:spcPct val="100000"/>
                        </a:lnSpc>
                        <a:spcBef>
                          <a:spcPts val="200"/>
                        </a:spcBef>
                      </a:pPr>
                      <a:r>
                        <a:rPr lang="en-GB" sz="1100" noProof="0" dirty="0">
                          <a:latin typeface="Calibri"/>
                          <a:cs typeface="Calibri"/>
                        </a:rPr>
                        <a:t>February or March 2026</a:t>
                      </a:r>
                      <a:endParaRPr lang="en-GB" sz="1100" spc="-20" noProof="0" dirty="0">
                        <a:latin typeface="Calibri"/>
                        <a:cs typeface="Calibri"/>
                      </a:endParaRPr>
                    </a:p>
                  </a:txBody>
                  <a:tcPr marL="0" marR="0" marT="2540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2" name="TextBox 21">
            <a:extLst>
              <a:ext uri="{FF2B5EF4-FFF2-40B4-BE49-F238E27FC236}">
                <a16:creationId xmlns:a16="http://schemas.microsoft.com/office/drawing/2014/main" id="{C7CAE51D-F01E-9DB7-636A-89B20C3098CB}"/>
              </a:ext>
            </a:extLst>
          </p:cNvPr>
          <p:cNvSpPr txBox="1"/>
          <p:nvPr/>
        </p:nvSpPr>
        <p:spPr>
          <a:xfrm>
            <a:off x="424789" y="3802387"/>
            <a:ext cx="6185498" cy="5676234"/>
          </a:xfrm>
          <a:prstGeom prst="rect">
            <a:avLst/>
          </a:prstGeom>
          <a:noFill/>
        </p:spPr>
        <p:txBody>
          <a:bodyPr wrap="square" lIns="91440" tIns="45720" rIns="91440" bIns="45720" anchor="t">
            <a:spAutoFit/>
          </a:bodyPr>
          <a:lstStyle/>
          <a:p>
            <a:pPr marL="12700" marR="5080" algn="just">
              <a:lnSpc>
                <a:spcPct val="107000"/>
              </a:lnSpc>
            </a:pPr>
            <a:r>
              <a:rPr lang="en-GB" sz="1100" spc="-10" dirty="0">
                <a:latin typeface="Calibri"/>
                <a:cs typeface="Calibri"/>
              </a:rPr>
              <a:t>PEAS’ strategy centres on growth and innovation, with technology as a key enabler. By using digital tools, we can improve the quality of support we provide to students, teachers and government partners in a cost-effective manner. Technology streamlines processes, unlocks the full potential of impact data and enhances collaboration, driving organisational efficiency which will allow us to scale our impact across Africa. We are seeking a Technology &amp; Operations Lead to support this exciting work.</a:t>
            </a:r>
            <a:endParaRPr lang="en-US" sz="1100" spc="-10" dirty="0">
              <a:latin typeface="Calibri"/>
              <a:cs typeface="Calibri"/>
            </a:endParaRPr>
          </a:p>
          <a:p>
            <a:pPr algn="just" rtl="0"/>
            <a:endParaRPr lang="en-US" sz="1100" b="1" kern="1200" dirty="0">
              <a:solidFill>
                <a:srgbClr val="000000"/>
              </a:solidFill>
              <a:latin typeface="Calibri" panose="020F0502020204030204"/>
              <a:ea typeface="Calibri"/>
              <a:cs typeface="Calibri"/>
            </a:endParaRPr>
          </a:p>
          <a:p>
            <a:pPr algn="just" rtl="0"/>
            <a:r>
              <a:rPr lang="en-US" sz="1100" b="1" kern="1200" dirty="0">
                <a:solidFill>
                  <a:srgbClr val="000000"/>
                </a:solidFill>
                <a:latin typeface="Calibri" panose="020F0502020204030204"/>
                <a:ea typeface="Calibri"/>
                <a:cs typeface="Calibri"/>
              </a:rPr>
              <a:t>About  the PEAS Global Technology Team</a:t>
            </a:r>
            <a:endParaRPr lang="en-US" sz="1100" kern="1200" dirty="0">
              <a:solidFill>
                <a:prstClr val="black"/>
              </a:solidFill>
              <a:latin typeface="Calibri" panose="020F0502020204030204"/>
              <a:ea typeface="Calibri" panose="020F0502020204030204"/>
              <a:cs typeface="Calibri" panose="020F0502020204030204"/>
            </a:endParaRPr>
          </a:p>
          <a:p>
            <a:pPr algn="just" rtl="0">
              <a:spcAft>
                <a:spcPts val="800"/>
              </a:spcAft>
            </a:pPr>
            <a:r>
              <a:rPr lang="en-GB" sz="1100" spc="-10" noProof="0" dirty="0">
                <a:latin typeface="Calibri"/>
                <a:cs typeface="Calibri"/>
              </a:rPr>
              <a:t>As Global Technology &amp; Operations Lead, you’ll join a small but mighty Technology team within Global Operations. This team combines a passion for using technology to improve delivery, technical expertise and strong project management to serve as the driving force behind our technology projects. They work directly with our in-country teams and technology partners to design and deliver products that give staff the information and systems they need to achieve operational excellence and programmatic impact. </a:t>
            </a:r>
          </a:p>
          <a:p>
            <a:pPr algn="just" rtl="0">
              <a:spcAft>
                <a:spcPts val="800"/>
              </a:spcAft>
            </a:pPr>
            <a:r>
              <a:rPr lang="en-GB" sz="1100" kern="1200" spc="-10" dirty="0">
                <a:solidFill>
                  <a:prstClr val="black"/>
                </a:solidFill>
                <a:highlight>
                  <a:srgbClr val="FFFFFF"/>
                </a:highlight>
                <a:latin typeface="Calibri"/>
                <a:ea typeface="Calibri" panose="020F0502020204030204"/>
                <a:cs typeface="Calibri"/>
              </a:rPr>
              <a:t>Some examples of initiatives from 2025:</a:t>
            </a:r>
          </a:p>
          <a:p>
            <a:pPr marL="171450" indent="-171450" algn="just" rtl="0">
              <a:spcAft>
                <a:spcPts val="800"/>
              </a:spcAft>
              <a:buFont typeface="Arial" panose="020B0604020202020204" pitchFamily="34" charset="0"/>
              <a:buChar char="•"/>
            </a:pPr>
            <a:r>
              <a:rPr lang="en-GB" sz="1100" spc="-10" dirty="0" err="1">
                <a:latin typeface="Calibri"/>
                <a:cs typeface="Calibri"/>
              </a:rPr>
              <a:t>SchoolTool</a:t>
            </a:r>
            <a:r>
              <a:rPr lang="en-GB" sz="1100" spc="-10" dirty="0">
                <a:latin typeface="Calibri"/>
                <a:cs typeface="Calibri"/>
              </a:rPr>
              <a:t>+ is PEAS’ bespoke school management platform, developed in-house and designed for low-resource environments. It enables school leaders and teachers to capture and analyse data on enrolment, attendance and performance to make data-driven decisions every day. </a:t>
            </a:r>
          </a:p>
          <a:p>
            <a:pPr marL="171450" indent="-171450" algn="just" rtl="0">
              <a:spcAft>
                <a:spcPts val="800"/>
              </a:spcAft>
              <a:buFont typeface="Arial" panose="020B0604020202020204" pitchFamily="34" charset="0"/>
              <a:buChar char="•"/>
            </a:pPr>
            <a:r>
              <a:rPr lang="en-GB" sz="1100" spc="-10" dirty="0">
                <a:latin typeface="Calibri"/>
                <a:cs typeface="Calibri"/>
              </a:rPr>
              <a:t>For the past 15 months, PEAS has been building our data platform to bring together our rich array of data sources - such as school visit reports, inspections and operational metrics - into one integrated system. This enables real-time analytics for our teams to monitor progress and adapt strategies quickly, ensuring decisions are based on accurate information. The platform underpins PEAS’ ambition to become a leading data-driven organisation.</a:t>
            </a:r>
          </a:p>
          <a:p>
            <a:pPr marL="171450" indent="-171450" algn="just" rtl="0">
              <a:spcAft>
                <a:spcPts val="800"/>
              </a:spcAft>
              <a:buFont typeface="Arial" panose="020B0604020202020204" pitchFamily="34" charset="0"/>
              <a:buChar char="•"/>
            </a:pPr>
            <a:r>
              <a:rPr lang="en-GB" sz="1100" spc="-10" dirty="0">
                <a:latin typeface="Calibri"/>
                <a:cs typeface="Calibri"/>
              </a:rPr>
              <a:t>PEAS has recently embarked on the development of a new mobile app to digitise PEAS’ instructional leadership model – the ‘</a:t>
            </a:r>
            <a:r>
              <a:rPr lang="en-GB" sz="1100" spc="-10" dirty="0">
                <a:latin typeface="Calibri"/>
                <a:cs typeface="Calibri"/>
                <a:hlinkClick r:id="rId6"/>
              </a:rPr>
              <a:t>Top 10 for Teachers</a:t>
            </a:r>
            <a:r>
              <a:rPr lang="en-GB" sz="1100" spc="-10" dirty="0">
                <a:latin typeface="Calibri"/>
                <a:cs typeface="Calibri"/>
              </a:rPr>
              <a:t>’. The app will provide short videos, practical guides and tools for feedback, helping school leaders deliver high-quality professional development. </a:t>
            </a:r>
          </a:p>
          <a:p>
            <a:pPr marL="171450" indent="-171450" algn="just" rtl="0">
              <a:spcAft>
                <a:spcPts val="800"/>
              </a:spcAft>
              <a:buFont typeface="Arial" panose="020B0604020202020204" pitchFamily="34" charset="0"/>
              <a:buChar char="•"/>
            </a:pPr>
            <a:r>
              <a:rPr lang="en-GB" sz="1100" spc="-10" dirty="0">
                <a:latin typeface="Calibri"/>
                <a:cs typeface="Calibri"/>
              </a:rPr>
              <a:t>PEAS is in the process of rolling out </a:t>
            </a:r>
            <a:r>
              <a:rPr lang="en-GB" sz="1100" spc="-10" dirty="0" err="1">
                <a:latin typeface="Calibri"/>
                <a:cs typeface="Calibri"/>
              </a:rPr>
              <a:t>SmartOps</a:t>
            </a:r>
            <a:r>
              <a:rPr lang="en-GB" sz="1100" spc="-10" dirty="0">
                <a:latin typeface="Calibri"/>
                <a:cs typeface="Calibri"/>
              </a:rPr>
              <a:t> – a new enterprise resource planning tool streamlining operations across finance, procurement, HR and grant management. By replacing manual processes with automated workflows, </a:t>
            </a:r>
            <a:r>
              <a:rPr lang="en-GB" sz="1100" spc="-10" dirty="0" err="1">
                <a:latin typeface="Calibri"/>
                <a:cs typeface="Calibri"/>
              </a:rPr>
              <a:t>SmartOps</a:t>
            </a:r>
            <a:r>
              <a:rPr lang="en-GB" sz="1100" spc="-10" dirty="0">
                <a:latin typeface="Calibri"/>
                <a:cs typeface="Calibri"/>
              </a:rPr>
              <a:t> reduces delays, improves data accuracy, and enhances reporting. </a:t>
            </a:r>
          </a:p>
          <a:p>
            <a:pPr marL="171450" indent="-171450" algn="just" rtl="0">
              <a:spcAft>
                <a:spcPts val="800"/>
              </a:spcAft>
              <a:buFont typeface="Arial" panose="020B0604020202020204" pitchFamily="34" charset="0"/>
              <a:buChar char="•"/>
            </a:pPr>
            <a:r>
              <a:rPr lang="en-GB" sz="1100" spc="-10" dirty="0">
                <a:latin typeface="Calibri"/>
                <a:cs typeface="Calibri"/>
              </a:rPr>
              <a:t>In 2025, PEAS has been investing in assessing and licensing of AI tools to help colleagues work smarter within a secure, cost-effective framework.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5182" y="1318529"/>
            <a:ext cx="6270586" cy="8440772"/>
          </a:xfrm>
          <a:prstGeom prst="rect">
            <a:avLst/>
          </a:prstGeom>
        </p:spPr>
        <p:txBody>
          <a:bodyPr vert="horz" wrap="square" lIns="0" tIns="12700" rIns="0" bIns="0" rtlCol="0" anchor="t">
            <a:spAutoFit/>
          </a:bodyPr>
          <a:lstStyle/>
          <a:p>
            <a:pPr marL="12700" algn="l" rtl="0">
              <a:spcBef>
                <a:spcPts val="100"/>
              </a:spcBef>
              <a:spcAft>
                <a:spcPts val="600"/>
              </a:spcAft>
            </a:pPr>
            <a:r>
              <a:rPr lang="en-GB" sz="1200" spc="-10" noProof="0" dirty="0">
                <a:latin typeface="Calibri"/>
                <a:cs typeface="Calibri"/>
              </a:rPr>
              <a:t>As Global Technology &amp; Operations Lead, you will lead on the end-to-end delivery of complex digital solutions that meet user needs and drive organisational impact. You will work closely with global and in-country colleagues and our technology partners to design and deliver products that shape the future of our digital landscape at PEAS. This is a strategic, high-impact role for someone who can think systemically, collaborate across </a:t>
            </a:r>
            <a:r>
              <a:rPr lang="en-GB" sz="1200" spc="-10" dirty="0">
                <a:latin typeface="Calibri"/>
                <a:cs typeface="Calibri"/>
              </a:rPr>
              <a:t>teams </a:t>
            </a:r>
            <a:r>
              <a:rPr lang="en-GB" sz="1200" spc="-10" noProof="0" dirty="0">
                <a:latin typeface="Calibri"/>
                <a:cs typeface="Calibri"/>
              </a:rPr>
              <a:t>and balance big-picture design with hands-on delivery.</a:t>
            </a:r>
            <a:endParaRPr lang="en-GB" sz="1200" b="1" spc="-20" noProof="0" dirty="0">
              <a:latin typeface="Calibri"/>
              <a:cs typeface="Calibri"/>
            </a:endParaRPr>
          </a:p>
          <a:p>
            <a:pPr marL="12700" algn="l">
              <a:spcBef>
                <a:spcPts val="100"/>
              </a:spcBef>
              <a:spcAft>
                <a:spcPts val="600"/>
              </a:spcAft>
            </a:pPr>
            <a:r>
              <a:rPr lang="en-GB" sz="1200" spc="-20" dirty="0">
                <a:latin typeface="Calibri"/>
                <a:cs typeface="Calibri"/>
              </a:rPr>
              <a:t>The exact scope of the role will be adjusted depending on the seniority and experience of the successful candidate; however, key responsibilities will include:</a:t>
            </a:r>
            <a:endParaRPr lang="en-GB" sz="1200" b="1" spc="-20" noProof="0" dirty="0">
              <a:latin typeface="Calibri"/>
              <a:cs typeface="Calibri"/>
            </a:endParaRPr>
          </a:p>
          <a:p>
            <a:pPr marL="12700" algn="l">
              <a:spcBef>
                <a:spcPts val="100"/>
              </a:spcBef>
            </a:pPr>
            <a:r>
              <a:rPr lang="en-GB" sz="1200" b="1" spc="-20" noProof="0" dirty="0">
                <a:latin typeface="Calibri"/>
                <a:cs typeface="Calibri"/>
              </a:rPr>
              <a:t>Product management of key technology initiatives</a:t>
            </a:r>
          </a:p>
          <a:p>
            <a:pPr marL="184150" indent="-171450" algn="l">
              <a:spcBef>
                <a:spcPts val="100"/>
              </a:spcBef>
              <a:buFont typeface="Arial"/>
              <a:buChar char="•"/>
            </a:pPr>
            <a:r>
              <a:rPr lang="en-GB" sz="1200" spc="-20" dirty="0">
                <a:latin typeface="Calibri"/>
                <a:cs typeface="Calibri"/>
              </a:rPr>
              <a:t>Lead the end-to-end delivery of priority EdTech and operational technologies, from initial scoping and horizon mapping through to implementation and evaluation. </a:t>
            </a:r>
          </a:p>
          <a:p>
            <a:pPr marL="184150" indent="-171450" algn="l">
              <a:spcBef>
                <a:spcPts val="100"/>
              </a:spcBef>
              <a:buFont typeface="Arial"/>
              <a:buChar char="•"/>
            </a:pPr>
            <a:r>
              <a:rPr lang="en-GB" sz="1200" spc="-20" dirty="0">
                <a:latin typeface="Calibri"/>
                <a:cs typeface="Calibri"/>
              </a:rPr>
              <a:t>Work with global and in‑country teams to prioritise technology needs and define clear objectives, success measures and timelines. </a:t>
            </a:r>
          </a:p>
          <a:p>
            <a:pPr marL="184150" indent="-171450" algn="l">
              <a:spcBef>
                <a:spcPts val="100"/>
              </a:spcBef>
              <a:buFont typeface="Arial"/>
              <a:buChar char="•"/>
            </a:pPr>
            <a:r>
              <a:rPr lang="en-GB" sz="1200" spc="-20" dirty="0">
                <a:latin typeface="Calibri"/>
                <a:cs typeface="Calibri"/>
              </a:rPr>
              <a:t>Run structured vendor assessments following PEAS’ procurement guidelines to identify partners for sourcing or developing tools, including initial assessment, shortlisting and due diligence. </a:t>
            </a:r>
          </a:p>
          <a:p>
            <a:pPr marL="184150" indent="-171450" algn="l">
              <a:spcBef>
                <a:spcPts val="100"/>
              </a:spcBef>
              <a:buFont typeface="Arial"/>
              <a:buChar char="•"/>
            </a:pPr>
            <a:r>
              <a:rPr lang="en-GB" sz="1200" spc="-20" dirty="0">
                <a:latin typeface="Calibri"/>
                <a:cs typeface="Calibri"/>
              </a:rPr>
              <a:t>Lead user research and translate insights into clear, testable requirements across teams; maintain a living backlog and roadmap. </a:t>
            </a:r>
          </a:p>
          <a:p>
            <a:pPr marL="184150" indent="-171450" algn="l">
              <a:spcBef>
                <a:spcPts val="100"/>
              </a:spcBef>
              <a:buFont typeface="Arial"/>
              <a:buChar char="•"/>
            </a:pPr>
            <a:r>
              <a:rPr lang="en-GB" sz="1200" spc="-20" dirty="0">
                <a:latin typeface="Calibri"/>
                <a:cs typeface="Calibri"/>
              </a:rPr>
              <a:t>Manage delivery and relationships with selected vendors to keep projects on time, on budget and to quality, resolving risks and issues promptly. </a:t>
            </a:r>
          </a:p>
          <a:p>
            <a:pPr marL="184150" indent="-171450" algn="l">
              <a:spcBef>
                <a:spcPts val="100"/>
              </a:spcBef>
              <a:buFont typeface="Arial"/>
              <a:buChar char="•"/>
            </a:pPr>
            <a:r>
              <a:rPr lang="en-GB" sz="1200" spc="-20" dirty="0">
                <a:latin typeface="Calibri"/>
                <a:cs typeface="Calibri"/>
              </a:rPr>
              <a:t>Plan and coordinate roll out, training and communications for new tools; support adoption through practical guidance, FAQs and bite‑size materials. </a:t>
            </a:r>
          </a:p>
          <a:p>
            <a:pPr marL="184150" indent="-171450" algn="l">
              <a:spcBef>
                <a:spcPts val="100"/>
              </a:spcBef>
              <a:buFont typeface="Arial"/>
              <a:buChar char="•"/>
            </a:pPr>
            <a:r>
              <a:rPr lang="en-GB" sz="1200" spc="-20" dirty="0">
                <a:latin typeface="Calibri"/>
                <a:cs typeface="Calibri"/>
              </a:rPr>
              <a:t>Track usage and performance, collect adoption and impact data, and share insights with stakeholders to inform iteration and the next wave of priorities. </a:t>
            </a:r>
          </a:p>
          <a:p>
            <a:pPr marL="184150" indent="-171450" algn="l">
              <a:spcBef>
                <a:spcPts val="100"/>
              </a:spcBef>
              <a:spcAft>
                <a:spcPts val="600"/>
              </a:spcAft>
              <a:buFont typeface="Arial"/>
              <a:buChar char="•"/>
            </a:pPr>
            <a:r>
              <a:rPr lang="en-GB" sz="1200" spc="-20" dirty="0">
                <a:latin typeface="Calibri"/>
                <a:cs typeface="Calibri"/>
              </a:rPr>
              <a:t>Example projects may include the Top 10 app, AI usage and future </a:t>
            </a:r>
            <a:r>
              <a:rPr lang="en-GB" sz="1200" spc="-20" dirty="0" err="1">
                <a:latin typeface="Calibri"/>
                <a:cs typeface="Calibri"/>
              </a:rPr>
              <a:t>SchoolTool</a:t>
            </a:r>
            <a:r>
              <a:rPr lang="en-GB" sz="1200" spc="-20" dirty="0">
                <a:latin typeface="Calibri"/>
                <a:cs typeface="Calibri"/>
              </a:rPr>
              <a:t>+ sprints. The exact portfolio will be tailored to the successful candidate’s seniority and experience. </a:t>
            </a:r>
          </a:p>
          <a:p>
            <a:pPr marL="12700" marR="0" lvl="0" algn="l" defTabSz="914400" rtl="0" eaLnBrk="0" fontAlgn="base" latinLnBrk="0" hangingPunct="0">
              <a:lnSpc>
                <a:spcPct val="100000"/>
              </a:lnSpc>
              <a:spcBef>
                <a:spcPts val="100"/>
              </a:spcBef>
              <a:spcAft>
                <a:spcPct val="0"/>
              </a:spcAft>
              <a:buClrTx/>
              <a:buSzTx/>
              <a:tabLst/>
            </a:pPr>
            <a:r>
              <a:rPr lang="en-US" altLang="en-US" sz="1200" b="1" spc="-20" dirty="0">
                <a:latin typeface="Calibri"/>
                <a:cs typeface="Calibri"/>
              </a:rPr>
              <a:t>Strategy development support</a:t>
            </a:r>
          </a:p>
          <a:p>
            <a:pPr marL="184150" marR="0" lvl="0" indent="-171450" algn="l" defTabSz="914400" rtl="0" eaLnBrk="0" fontAlgn="base" latinLnBrk="0" hangingPunct="0">
              <a:lnSpc>
                <a:spcPct val="100000"/>
              </a:lnSpc>
              <a:spcBef>
                <a:spcPts val="100"/>
              </a:spcBef>
              <a:spcAft>
                <a:spcPct val="0"/>
              </a:spcAft>
              <a:buClrTx/>
              <a:buSzTx/>
              <a:buFont typeface="Arial"/>
              <a:buChar char="•"/>
              <a:tabLst/>
            </a:pPr>
            <a:r>
              <a:rPr lang="en-US" altLang="en-US" sz="1200" spc="-20" dirty="0">
                <a:latin typeface="Calibri"/>
                <a:cs typeface="Calibri"/>
              </a:rPr>
              <a:t>Contribute to PEAS’ next </a:t>
            </a:r>
            <a:r>
              <a:rPr lang="en-US" altLang="en-US" sz="1200" spc="-20" dirty="0" err="1">
                <a:latin typeface="Calibri"/>
                <a:cs typeface="Calibri"/>
              </a:rPr>
              <a:t>organisational</a:t>
            </a:r>
            <a:r>
              <a:rPr lang="en-US" altLang="en-US" sz="1200" spc="-20" dirty="0">
                <a:latin typeface="Calibri"/>
                <a:cs typeface="Calibri"/>
              </a:rPr>
              <a:t> strategy, shaping future technology priorities and working with the Global Technology team and in-country colleagues to set a clear three-to-five-year implementation roadmap; </a:t>
            </a:r>
          </a:p>
          <a:p>
            <a:pPr marL="184150" marR="0" lvl="0" indent="-171450" algn="l" defTabSz="914400" rtl="0" eaLnBrk="0" fontAlgn="base" latinLnBrk="0" hangingPunct="0">
              <a:lnSpc>
                <a:spcPct val="100000"/>
              </a:lnSpc>
              <a:spcBef>
                <a:spcPts val="100"/>
              </a:spcBef>
              <a:spcAft>
                <a:spcPct val="0"/>
              </a:spcAft>
              <a:buClrTx/>
              <a:buSzTx/>
              <a:buFont typeface="Arial"/>
              <a:buChar char="•"/>
              <a:tabLst/>
            </a:pPr>
            <a:r>
              <a:rPr lang="en-US" altLang="en-US" sz="1200" spc="-20" dirty="0">
                <a:latin typeface="Calibri"/>
                <a:cs typeface="Calibri"/>
              </a:rPr>
              <a:t>Lead on the communication of PEAS’ Technology strategy to internal and external stakeholders, to build support and understanding. </a:t>
            </a:r>
          </a:p>
          <a:p>
            <a:pPr marL="184150" indent="-171450" algn="l" rtl="0" eaLnBrk="0" fontAlgn="base" hangingPunct="0">
              <a:spcBef>
                <a:spcPts val="100"/>
              </a:spcBef>
              <a:spcAft>
                <a:spcPts val="600"/>
              </a:spcAft>
              <a:buFont typeface="Arial"/>
              <a:buChar char="•"/>
            </a:pPr>
            <a:r>
              <a:rPr lang="en-GB" sz="1200" spc="-20" dirty="0">
                <a:latin typeface="Calibri"/>
                <a:cs typeface="Calibri"/>
              </a:rPr>
              <a:t>Continuously track developments in relevant technology and feed regular insights into decision‑making, ensuring our technology roadmap remains relevant.</a:t>
            </a:r>
            <a:endParaRPr lang="en-US" altLang="en-US" sz="1200" spc="-20" dirty="0">
              <a:latin typeface="Calibri"/>
              <a:cs typeface="Calibri"/>
            </a:endParaRPr>
          </a:p>
          <a:p>
            <a:pPr marL="12700" marR="0" lvl="0" algn="l" defTabSz="914400" rtl="0" eaLnBrk="0" fontAlgn="base" latinLnBrk="0" hangingPunct="0">
              <a:lnSpc>
                <a:spcPct val="100000"/>
              </a:lnSpc>
              <a:spcBef>
                <a:spcPts val="100"/>
              </a:spcBef>
              <a:spcAft>
                <a:spcPct val="0"/>
              </a:spcAft>
              <a:buClrTx/>
              <a:buSzTx/>
              <a:tabLst/>
            </a:pPr>
            <a:r>
              <a:rPr lang="en-US" altLang="en-US" sz="1200" b="1" spc="-20" dirty="0">
                <a:latin typeface="Calibri"/>
                <a:cs typeface="Calibri"/>
              </a:rPr>
              <a:t>Fundraising for technology initiatives</a:t>
            </a:r>
          </a:p>
          <a:p>
            <a:pPr marL="184150" marR="0" lvl="0" indent="-171450" algn="l" defTabSz="914400" rtl="0" eaLnBrk="0" fontAlgn="base" latinLnBrk="0" hangingPunct="0">
              <a:lnSpc>
                <a:spcPct val="100000"/>
              </a:lnSpc>
              <a:spcBef>
                <a:spcPts val="100"/>
              </a:spcBef>
              <a:spcAft>
                <a:spcPct val="0"/>
              </a:spcAft>
              <a:buClrTx/>
              <a:buSzTx/>
              <a:buFont typeface="Arial"/>
              <a:buChar char="•"/>
              <a:tabLst/>
            </a:pPr>
            <a:r>
              <a:rPr lang="en-US" altLang="en-US" sz="1200" spc="-20" dirty="0">
                <a:latin typeface="Calibri"/>
                <a:cs typeface="Calibri"/>
              </a:rPr>
              <a:t>Work with fundraising colleagues in the Development team to craft compelling proposals and budgets for funders interested in our technology initiatives; </a:t>
            </a:r>
          </a:p>
          <a:p>
            <a:pPr marL="184150" marR="0" lvl="0" indent="-171450" algn="l" defTabSz="914400" rtl="0" eaLnBrk="0" fontAlgn="base" latinLnBrk="0" hangingPunct="0">
              <a:lnSpc>
                <a:spcPct val="100000"/>
              </a:lnSpc>
              <a:spcBef>
                <a:spcPts val="100"/>
              </a:spcBef>
              <a:spcAft>
                <a:spcPct val="0"/>
              </a:spcAft>
              <a:buClrTx/>
              <a:buSzTx/>
              <a:buFont typeface="Arial"/>
              <a:buChar char="•"/>
              <a:tabLst/>
            </a:pPr>
            <a:r>
              <a:rPr lang="en-US" altLang="en-US" sz="1200" spc="-20" dirty="0">
                <a:latin typeface="Calibri"/>
                <a:cs typeface="Calibri"/>
              </a:rPr>
              <a:t>Join funder meetings to present on projects and provide material for reports; </a:t>
            </a:r>
          </a:p>
          <a:p>
            <a:pPr marL="184150" marR="0" lvl="0" indent="-171450" algn="l" defTabSz="914400" rtl="0" eaLnBrk="0" fontAlgn="base" latinLnBrk="0" hangingPunct="0">
              <a:lnSpc>
                <a:spcPct val="100000"/>
              </a:lnSpc>
              <a:spcBef>
                <a:spcPts val="100"/>
              </a:spcBef>
              <a:spcAft>
                <a:spcPts val="600"/>
              </a:spcAft>
              <a:buClrTx/>
              <a:buSzTx/>
              <a:buFont typeface="Arial"/>
              <a:buChar char="•"/>
              <a:tabLst/>
            </a:pPr>
            <a:r>
              <a:rPr lang="en-US" altLang="en-US" sz="1200" spc="-20" dirty="0">
                <a:latin typeface="Calibri"/>
                <a:cs typeface="Calibri"/>
              </a:rPr>
              <a:t>Proactively identify potential funders from networks. </a:t>
            </a:r>
          </a:p>
          <a:p>
            <a:pPr marL="12700" marR="0" lvl="0" indent="0" algn="l" defTabSz="914400" rtl="0" eaLnBrk="0" fontAlgn="base" latinLnBrk="0" hangingPunct="0">
              <a:lnSpc>
                <a:spcPct val="100000"/>
              </a:lnSpc>
              <a:spcBef>
                <a:spcPts val="100"/>
              </a:spcBef>
              <a:spcAft>
                <a:spcPct val="0"/>
              </a:spcAft>
              <a:buClrTx/>
              <a:buSzTx/>
              <a:buFontTx/>
              <a:buNone/>
              <a:tabLst/>
              <a:defRPr/>
            </a:pPr>
            <a:r>
              <a:rPr kumimoji="0" lang="en-US" altLang="en-US" sz="1200" b="1" i="0" u="none" strike="noStrike" kern="0" cap="none" spc="-20" normalizeH="0" baseline="0" noProof="0" dirty="0">
                <a:ln>
                  <a:noFill/>
                </a:ln>
                <a:solidFill>
                  <a:sysClr val="windowText" lastClr="000000"/>
                </a:solidFill>
                <a:effectLst/>
                <a:uLnTx/>
                <a:uFillTx/>
                <a:latin typeface="Calibri"/>
                <a:cs typeface="Calibri"/>
              </a:rPr>
              <a:t>General support for operational excellence </a:t>
            </a:r>
            <a:r>
              <a:rPr lang="en-US" altLang="en-US" sz="1200" b="1" spc="-20" dirty="0">
                <a:latin typeface="Calibri"/>
                <a:cs typeface="Calibri"/>
              </a:rPr>
              <a:t>initiatives</a:t>
            </a:r>
            <a:endParaRPr kumimoji="0" lang="en-US" altLang="en-US" sz="1200" b="1" i="0" u="none" strike="noStrike" kern="0" cap="none" spc="-20" normalizeH="0" baseline="0" noProof="0" dirty="0">
              <a:ln>
                <a:noFill/>
              </a:ln>
              <a:solidFill>
                <a:sysClr val="windowText" lastClr="000000"/>
              </a:solidFill>
              <a:effectLst/>
              <a:uLnTx/>
              <a:uFillTx/>
              <a:latin typeface="Calibri"/>
              <a:cs typeface="Calibri"/>
            </a:endParaRPr>
          </a:p>
          <a:p>
            <a:pPr marL="184150" marR="0" lvl="0" indent="-171450" algn="l" defTabSz="914400" rtl="0" eaLnBrk="0" fontAlgn="base" latinLnBrk="0" hangingPunct="0">
              <a:lnSpc>
                <a:spcPct val="100000"/>
              </a:lnSpc>
              <a:spcBef>
                <a:spcPts val="100"/>
              </a:spcBef>
              <a:spcAft>
                <a:spcPts val="400"/>
              </a:spcAft>
              <a:buClrTx/>
              <a:buSzTx/>
              <a:buFont typeface="Arial"/>
              <a:buChar char="•"/>
              <a:tabLst/>
              <a:defRPr/>
            </a:pPr>
            <a:r>
              <a:rPr kumimoji="0" lang="en-US" altLang="en-US" sz="1200" b="0" i="0" u="none" strike="noStrike" kern="0" cap="none" spc="-20" normalizeH="0" baseline="0" noProof="0" dirty="0">
                <a:ln>
                  <a:noFill/>
                </a:ln>
                <a:solidFill>
                  <a:sysClr val="windowText" lastClr="000000"/>
                </a:solidFill>
                <a:effectLst/>
                <a:uLnTx/>
                <a:uFillTx/>
                <a:latin typeface="Calibri"/>
                <a:cs typeface="Calibri"/>
              </a:rPr>
              <a:t>Dependent on </a:t>
            </a:r>
            <a:r>
              <a:rPr kumimoji="0" lang="en-US" altLang="en-US" sz="1200" b="0" i="0" u="none" strike="noStrike" kern="0" cap="none" spc="-20" normalizeH="0" baseline="0" noProof="0" dirty="0" err="1">
                <a:ln>
                  <a:noFill/>
                </a:ln>
                <a:solidFill>
                  <a:sysClr val="windowText" lastClr="000000"/>
                </a:solidFill>
                <a:effectLst/>
                <a:uLnTx/>
                <a:uFillTx/>
                <a:latin typeface="Calibri"/>
                <a:cs typeface="Calibri"/>
              </a:rPr>
              <a:t>organisational</a:t>
            </a:r>
            <a:r>
              <a:rPr kumimoji="0" lang="en-US" altLang="en-US" sz="1200" b="0" i="0" u="none" strike="noStrike" kern="0" cap="none" spc="-20" normalizeH="0" baseline="0" noProof="0" dirty="0">
                <a:ln>
                  <a:noFill/>
                </a:ln>
                <a:solidFill>
                  <a:sysClr val="windowText" lastClr="000000"/>
                </a:solidFill>
                <a:effectLst/>
                <a:uLnTx/>
                <a:uFillTx/>
                <a:latin typeface="Calibri"/>
                <a:cs typeface="Calibri"/>
              </a:rPr>
              <a:t> need and skillset of successful applicant, supporting with broader operational initiatives.</a:t>
            </a:r>
            <a:endParaRPr lang="en-GB" sz="1050" spc="-10" noProof="0" dirty="0">
              <a:latin typeface="Calibri"/>
              <a:cs typeface="Calibri"/>
            </a:endParaRPr>
          </a:p>
          <a:p>
            <a:pPr marL="12700">
              <a:spcBef>
                <a:spcPts val="5"/>
              </a:spcBef>
              <a:tabLst>
                <a:tab pos="182563" algn="l"/>
                <a:tab pos="263525" algn="l"/>
              </a:tabLst>
            </a:pPr>
            <a:r>
              <a:rPr lang="en-GB" sz="1050" i="1" noProof="0" dirty="0">
                <a:latin typeface="Calibri"/>
                <a:cs typeface="Calibri"/>
              </a:rPr>
              <a:t>	The</a:t>
            </a:r>
            <a:r>
              <a:rPr lang="en-GB" sz="1050" i="1" spc="-15" noProof="0" dirty="0">
                <a:latin typeface="Calibri"/>
                <a:cs typeface="Calibri"/>
              </a:rPr>
              <a:t> </a:t>
            </a:r>
            <a:r>
              <a:rPr lang="en-GB" sz="1050" i="1" noProof="0" dirty="0">
                <a:latin typeface="Calibri"/>
                <a:cs typeface="Calibri"/>
              </a:rPr>
              <a:t>above</a:t>
            </a:r>
            <a:r>
              <a:rPr lang="en-GB" sz="1050" i="1" spc="-25" noProof="0" dirty="0">
                <a:latin typeface="Calibri"/>
                <a:cs typeface="Calibri"/>
              </a:rPr>
              <a:t> </a:t>
            </a:r>
            <a:r>
              <a:rPr lang="en-GB" sz="1050" i="1" noProof="0" dirty="0">
                <a:latin typeface="Calibri"/>
                <a:cs typeface="Calibri"/>
              </a:rPr>
              <a:t>list</a:t>
            </a:r>
            <a:r>
              <a:rPr lang="en-GB" sz="1050" i="1" spc="-10" noProof="0" dirty="0">
                <a:latin typeface="Calibri"/>
                <a:cs typeface="Calibri"/>
              </a:rPr>
              <a:t> </a:t>
            </a:r>
            <a:r>
              <a:rPr lang="en-GB" sz="1050" i="1" noProof="0" dirty="0">
                <a:latin typeface="Calibri"/>
                <a:cs typeface="Calibri"/>
              </a:rPr>
              <a:t>provides</a:t>
            </a:r>
            <a:r>
              <a:rPr lang="en-GB" sz="1050" i="1" spc="-15" noProof="0" dirty="0">
                <a:latin typeface="Calibri"/>
                <a:cs typeface="Calibri"/>
              </a:rPr>
              <a:t> </a:t>
            </a:r>
            <a:r>
              <a:rPr lang="en-GB" sz="1050" i="1" noProof="0" dirty="0">
                <a:latin typeface="Calibri"/>
                <a:cs typeface="Calibri"/>
              </a:rPr>
              <a:t>a framework</a:t>
            </a:r>
            <a:r>
              <a:rPr lang="en-GB" sz="1050" i="1" spc="-30" noProof="0" dirty="0">
                <a:latin typeface="Calibri"/>
                <a:cs typeface="Calibri"/>
              </a:rPr>
              <a:t> </a:t>
            </a:r>
            <a:r>
              <a:rPr lang="en-GB" sz="1050" i="1" noProof="0" dirty="0">
                <a:latin typeface="Calibri"/>
                <a:cs typeface="Calibri"/>
              </a:rPr>
              <a:t>of </a:t>
            </a:r>
            <a:r>
              <a:rPr lang="en-GB" sz="1050" i="1" spc="-10" noProof="0" dirty="0">
                <a:latin typeface="Calibri"/>
                <a:cs typeface="Calibri"/>
              </a:rPr>
              <a:t>responsibilities</a:t>
            </a:r>
            <a:r>
              <a:rPr lang="en-GB" sz="1050" i="1" spc="-25" noProof="0" dirty="0">
                <a:latin typeface="Calibri"/>
                <a:cs typeface="Calibri"/>
              </a:rPr>
              <a:t> </a:t>
            </a:r>
            <a:r>
              <a:rPr lang="en-GB" sz="1050" i="1" noProof="0" dirty="0">
                <a:latin typeface="Calibri"/>
                <a:cs typeface="Calibri"/>
              </a:rPr>
              <a:t>but</a:t>
            </a:r>
            <a:r>
              <a:rPr lang="en-GB" sz="1050" i="1" spc="-5" noProof="0" dirty="0">
                <a:latin typeface="Calibri"/>
                <a:cs typeface="Calibri"/>
              </a:rPr>
              <a:t> </a:t>
            </a:r>
            <a:r>
              <a:rPr lang="en-GB" sz="1050" i="1" noProof="0" dirty="0">
                <a:latin typeface="Calibri"/>
                <a:cs typeface="Calibri"/>
              </a:rPr>
              <a:t>should</a:t>
            </a:r>
            <a:r>
              <a:rPr lang="en-GB" sz="1050" i="1" spc="-15" noProof="0" dirty="0">
                <a:latin typeface="Calibri"/>
                <a:cs typeface="Calibri"/>
              </a:rPr>
              <a:t> </a:t>
            </a:r>
            <a:r>
              <a:rPr lang="en-GB" sz="1050" i="1" noProof="0" dirty="0">
                <a:latin typeface="Calibri"/>
                <a:cs typeface="Calibri"/>
              </a:rPr>
              <a:t>not be</a:t>
            </a:r>
            <a:r>
              <a:rPr lang="en-GB" sz="1050" i="1" spc="-15" noProof="0" dirty="0">
                <a:latin typeface="Calibri"/>
                <a:cs typeface="Calibri"/>
              </a:rPr>
              <a:t> </a:t>
            </a:r>
            <a:r>
              <a:rPr lang="en-GB" sz="1050" i="1" noProof="0" dirty="0">
                <a:latin typeface="Calibri"/>
                <a:cs typeface="Calibri"/>
              </a:rPr>
              <a:t>viewed</a:t>
            </a:r>
            <a:r>
              <a:rPr lang="en-GB" sz="1050" i="1" spc="-25" noProof="0" dirty="0">
                <a:latin typeface="Calibri"/>
                <a:cs typeface="Calibri"/>
              </a:rPr>
              <a:t> </a:t>
            </a:r>
            <a:r>
              <a:rPr lang="en-GB" sz="1050" i="1" noProof="0" dirty="0">
                <a:latin typeface="Calibri"/>
                <a:cs typeface="Calibri"/>
              </a:rPr>
              <a:t>as</a:t>
            </a:r>
            <a:r>
              <a:rPr lang="en-GB" sz="1050" i="1" spc="-5" noProof="0" dirty="0">
                <a:latin typeface="Calibri"/>
                <a:cs typeface="Calibri"/>
              </a:rPr>
              <a:t> </a:t>
            </a:r>
            <a:r>
              <a:rPr lang="en-GB" sz="1050" i="1" noProof="0" dirty="0">
                <a:latin typeface="Calibri"/>
                <a:cs typeface="Calibri"/>
              </a:rPr>
              <a:t>a</a:t>
            </a:r>
            <a:r>
              <a:rPr lang="en-GB" sz="1050" i="1" spc="-15" noProof="0" dirty="0">
                <a:latin typeface="Calibri"/>
                <a:cs typeface="Calibri"/>
              </a:rPr>
              <a:t> </a:t>
            </a:r>
            <a:r>
              <a:rPr lang="en-GB" sz="1050" i="1" noProof="0" dirty="0">
                <a:latin typeface="Calibri"/>
                <a:cs typeface="Calibri"/>
              </a:rPr>
              <a:t>definitive</a:t>
            </a:r>
            <a:r>
              <a:rPr lang="en-GB" sz="1050" i="1" spc="-25" noProof="0" dirty="0">
                <a:latin typeface="Calibri"/>
                <a:cs typeface="Calibri"/>
              </a:rPr>
              <a:t> </a:t>
            </a:r>
            <a:r>
              <a:rPr lang="en-GB" sz="1050" i="1" noProof="0" dirty="0">
                <a:latin typeface="Calibri"/>
                <a:cs typeface="Calibri"/>
              </a:rPr>
              <a:t>list,</a:t>
            </a:r>
            <a:r>
              <a:rPr lang="en-GB" sz="1050" i="1" spc="5" noProof="0" dirty="0">
                <a:latin typeface="Calibri"/>
                <a:cs typeface="Calibri"/>
              </a:rPr>
              <a:t> </a:t>
            </a:r>
            <a:r>
              <a:rPr lang="en-GB" sz="1050" i="1" noProof="0" dirty="0">
                <a:latin typeface="Calibri"/>
                <a:cs typeface="Calibri"/>
              </a:rPr>
              <a:t>there</a:t>
            </a:r>
            <a:r>
              <a:rPr lang="en-GB" sz="1050" i="1" spc="-15" noProof="0" dirty="0">
                <a:latin typeface="Calibri"/>
                <a:cs typeface="Calibri"/>
              </a:rPr>
              <a:t> </a:t>
            </a:r>
            <a:r>
              <a:rPr lang="en-GB" sz="1050" i="1" spc="-25" noProof="0" dirty="0">
                <a:latin typeface="Calibri"/>
                <a:cs typeface="Calibri"/>
              </a:rPr>
              <a:t>may 	</a:t>
            </a:r>
            <a:r>
              <a:rPr lang="en-GB" sz="1050" i="1" noProof="0" dirty="0">
                <a:latin typeface="Calibri"/>
                <a:cs typeface="Calibri"/>
              </a:rPr>
              <a:t>be</a:t>
            </a:r>
            <a:r>
              <a:rPr lang="en-GB" sz="1050" i="1" spc="-15" noProof="0" dirty="0">
                <a:latin typeface="Calibri"/>
                <a:cs typeface="Calibri"/>
              </a:rPr>
              <a:t> </a:t>
            </a:r>
            <a:r>
              <a:rPr lang="en-GB" sz="1050" i="1" noProof="0" dirty="0">
                <a:latin typeface="Calibri"/>
                <a:cs typeface="Calibri"/>
              </a:rPr>
              <a:t>other reasonable</a:t>
            </a:r>
            <a:r>
              <a:rPr lang="en-GB" sz="1050" i="1" spc="-20" noProof="0" dirty="0">
                <a:latin typeface="Calibri"/>
                <a:cs typeface="Calibri"/>
              </a:rPr>
              <a:t> </a:t>
            </a:r>
            <a:r>
              <a:rPr lang="en-GB" sz="1050" i="1" spc="-10" noProof="0" dirty="0">
                <a:latin typeface="Calibri"/>
                <a:cs typeface="Calibri"/>
              </a:rPr>
              <a:t>responsibilities</a:t>
            </a:r>
            <a:r>
              <a:rPr lang="en-GB" sz="1050" i="1" spc="-15" noProof="0" dirty="0">
                <a:latin typeface="Calibri"/>
                <a:cs typeface="Calibri"/>
              </a:rPr>
              <a:t> </a:t>
            </a:r>
            <a:r>
              <a:rPr lang="en-GB" sz="1050" i="1" noProof="0" dirty="0">
                <a:latin typeface="Calibri"/>
                <a:cs typeface="Calibri"/>
              </a:rPr>
              <a:t>required</a:t>
            </a:r>
            <a:r>
              <a:rPr lang="en-GB" sz="1050" i="1" spc="-10" noProof="0" dirty="0">
                <a:latin typeface="Calibri"/>
                <a:cs typeface="Calibri"/>
              </a:rPr>
              <a:t> </a:t>
            </a:r>
            <a:r>
              <a:rPr lang="en-GB" sz="1050" i="1" noProof="0" dirty="0">
                <a:latin typeface="Calibri"/>
                <a:cs typeface="Calibri"/>
              </a:rPr>
              <a:t>aligned</a:t>
            </a:r>
            <a:r>
              <a:rPr lang="en-GB" sz="1050" i="1" spc="-25" noProof="0" dirty="0">
                <a:latin typeface="Calibri"/>
                <a:cs typeface="Calibri"/>
              </a:rPr>
              <a:t> </a:t>
            </a:r>
            <a:r>
              <a:rPr lang="en-GB" sz="1050" i="1" noProof="0" dirty="0">
                <a:latin typeface="Calibri"/>
                <a:cs typeface="Calibri"/>
              </a:rPr>
              <a:t>to the</a:t>
            </a:r>
            <a:r>
              <a:rPr lang="en-GB" sz="1050" i="1" spc="-10" noProof="0" dirty="0">
                <a:latin typeface="Calibri"/>
                <a:cs typeface="Calibri"/>
              </a:rPr>
              <a:t> role.</a:t>
            </a:r>
            <a:endParaRPr lang="en-GB" sz="1050" noProof="0" dirty="0">
              <a:latin typeface="Calibri"/>
              <a:cs typeface="Calibri"/>
            </a:endParaRPr>
          </a:p>
        </p:txBody>
      </p:sp>
      <p:sp>
        <p:nvSpPr>
          <p:cNvPr id="3" name="object 3"/>
          <p:cNvSpPr txBox="1"/>
          <p:nvPr/>
        </p:nvSpPr>
        <p:spPr>
          <a:xfrm>
            <a:off x="724306" y="356997"/>
            <a:ext cx="3232150" cy="330835"/>
          </a:xfrm>
          <a:prstGeom prst="rect">
            <a:avLst/>
          </a:prstGeom>
        </p:spPr>
        <p:txBody>
          <a:bodyPr vert="horz" wrap="square" lIns="0" tIns="12700" rIns="0" bIns="0" rtlCol="0">
            <a:spAutoFit/>
          </a:bodyPr>
          <a:lstStyle/>
          <a:p>
            <a:pPr marL="12700">
              <a:lnSpc>
                <a:spcPct val="100000"/>
              </a:lnSpc>
              <a:spcBef>
                <a:spcPts val="100"/>
              </a:spcBef>
            </a:pPr>
            <a:r>
              <a:rPr lang="en-GB" sz="2000" b="1" spc="-95" noProof="0" dirty="0">
                <a:solidFill>
                  <a:srgbClr val="FFFFFF"/>
                </a:solidFill>
                <a:latin typeface="Tahoma"/>
                <a:cs typeface="Tahoma"/>
              </a:rPr>
              <a:t>Responsibilities</a:t>
            </a:r>
            <a:r>
              <a:rPr lang="en-GB" sz="2000" b="1" spc="-65" noProof="0" dirty="0">
                <a:solidFill>
                  <a:srgbClr val="FFFFFF"/>
                </a:solidFill>
                <a:latin typeface="Tahoma"/>
                <a:cs typeface="Tahoma"/>
              </a:rPr>
              <a:t> </a:t>
            </a:r>
            <a:r>
              <a:rPr lang="en-GB" sz="2000" b="1" spc="-45" noProof="0" dirty="0">
                <a:solidFill>
                  <a:srgbClr val="FFFFFF"/>
                </a:solidFill>
                <a:latin typeface="Tahoma"/>
                <a:cs typeface="Tahoma"/>
              </a:rPr>
              <a:t>of</a:t>
            </a:r>
            <a:r>
              <a:rPr lang="en-GB" sz="2000" b="1" spc="-40" noProof="0" dirty="0">
                <a:solidFill>
                  <a:srgbClr val="FFFFFF"/>
                </a:solidFill>
                <a:latin typeface="Tahoma"/>
                <a:cs typeface="Tahoma"/>
              </a:rPr>
              <a:t> </a:t>
            </a:r>
            <a:r>
              <a:rPr lang="en-GB" sz="2000" b="1" spc="-70" noProof="0" dirty="0">
                <a:solidFill>
                  <a:srgbClr val="FFFFFF"/>
                </a:solidFill>
                <a:latin typeface="Tahoma"/>
                <a:cs typeface="Tahoma"/>
              </a:rPr>
              <a:t>the</a:t>
            </a:r>
            <a:r>
              <a:rPr lang="en-GB" sz="2000" b="1" spc="-45" noProof="0" dirty="0">
                <a:solidFill>
                  <a:srgbClr val="FFFFFF"/>
                </a:solidFill>
                <a:latin typeface="Tahoma"/>
                <a:cs typeface="Tahoma"/>
              </a:rPr>
              <a:t> </a:t>
            </a:r>
            <a:r>
              <a:rPr lang="en-GB" sz="2000" b="1" spc="-20" noProof="0" dirty="0">
                <a:solidFill>
                  <a:srgbClr val="FFFFFF"/>
                </a:solidFill>
                <a:latin typeface="Tahoma"/>
                <a:cs typeface="Tahoma"/>
              </a:rPr>
              <a:t>Role</a:t>
            </a:r>
            <a:endParaRPr lang="en-GB" sz="2000" noProof="0" dirty="0">
              <a:latin typeface="Tahoma"/>
              <a:cs typeface="Tahoma"/>
            </a:endParaRPr>
          </a:p>
        </p:txBody>
      </p:sp>
      <p:pic>
        <p:nvPicPr>
          <p:cNvPr id="4" name="object 4"/>
          <p:cNvPicPr/>
          <p:nvPr/>
        </p:nvPicPr>
        <p:blipFill>
          <a:blip r:embed="rId2" cstate="print"/>
          <a:stretch>
            <a:fillRect/>
          </a:stretch>
        </p:blipFill>
        <p:spPr>
          <a:xfrm>
            <a:off x="4998720" y="0"/>
            <a:ext cx="1572386" cy="10668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lang="en-GB" spc="-50" noProof="0"/>
              <a:t>4</a:t>
            </a:fld>
            <a:endParaRPr lang="en-GB" spc="-50"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3016" y="1437192"/>
            <a:ext cx="6091707" cy="7904728"/>
          </a:xfrm>
          <a:prstGeom prst="rect">
            <a:avLst/>
          </a:prstGeom>
        </p:spPr>
        <p:txBody>
          <a:bodyPr vert="horz" wrap="square" lIns="0" tIns="12700" rIns="0" bIns="0" rtlCol="0" anchor="t">
            <a:spAutoFit/>
          </a:bodyPr>
          <a:lstStyle/>
          <a:p>
            <a:pPr marL="76200">
              <a:lnSpc>
                <a:spcPct val="100000"/>
              </a:lnSpc>
              <a:spcBef>
                <a:spcPts val="100"/>
              </a:spcBef>
            </a:pPr>
            <a:r>
              <a:rPr lang="en-GB" sz="1200" b="1" spc="-25" noProof="0" dirty="0">
                <a:latin typeface="Calibri"/>
                <a:cs typeface="Calibri"/>
              </a:rPr>
              <a:t>Someone who has</a:t>
            </a:r>
            <a:r>
              <a:rPr lang="en-GB" sz="1200" b="1" spc="-25" dirty="0">
                <a:latin typeface="Calibri"/>
                <a:cs typeface="Calibri"/>
              </a:rPr>
              <a:t>…</a:t>
            </a:r>
            <a:endParaRPr lang="en-GB" sz="1200" noProof="0" dirty="0">
              <a:latin typeface="Calibri"/>
              <a:cs typeface="Calibri"/>
            </a:endParaRPr>
          </a:p>
          <a:p>
            <a:pPr marL="247650" indent="-171450" algn="l">
              <a:spcAft>
                <a:spcPts val="100"/>
              </a:spcAft>
              <a:buClr>
                <a:srgbClr val="FF8133"/>
              </a:buClr>
              <a:buFont typeface="Wingdings"/>
              <a:buChar char=""/>
              <a:tabLst>
                <a:tab pos="248285" algn="l"/>
              </a:tabLst>
            </a:pPr>
            <a:r>
              <a:rPr lang="en-GB" sz="1200" spc="-10" noProof="0" dirty="0">
                <a:latin typeface="Calibri"/>
                <a:cs typeface="Calibri"/>
              </a:rPr>
              <a:t>A degree or equivalent relevant work experience.</a:t>
            </a:r>
          </a:p>
          <a:p>
            <a:pPr marL="247650" indent="-171450" algn="l">
              <a:spcAft>
                <a:spcPts val="100"/>
              </a:spcAft>
              <a:buClr>
                <a:srgbClr val="FF8133"/>
              </a:buClr>
              <a:buFont typeface="Wingdings"/>
              <a:buChar char=""/>
              <a:tabLst>
                <a:tab pos="248285" algn="l"/>
              </a:tabLst>
            </a:pPr>
            <a:r>
              <a:rPr lang="en-GB" sz="1200" spc="-10" dirty="0">
                <a:latin typeface="Calibri"/>
                <a:cs typeface="Calibri"/>
              </a:rPr>
              <a:t>At least 5 years experience in working in relevant technology roles, either in the international development sector, social enterprises or corporates.</a:t>
            </a:r>
            <a:endParaRPr lang="en-GB" sz="1200" spc="-10" noProof="0" dirty="0">
              <a:latin typeface="Calibri"/>
              <a:cs typeface="Calibri"/>
            </a:endParaRPr>
          </a:p>
          <a:p>
            <a:pPr marL="247650" indent="-171450" algn="l">
              <a:spcAft>
                <a:spcPts val="100"/>
              </a:spcAft>
              <a:buClr>
                <a:srgbClr val="FF8133"/>
              </a:buClr>
              <a:buFont typeface="Wingdings"/>
              <a:buChar char=""/>
              <a:tabLst>
                <a:tab pos="248285" algn="l"/>
              </a:tabLst>
            </a:pPr>
            <a:r>
              <a:rPr lang="en-GB" sz="1200" spc="-10" dirty="0">
                <a:latin typeface="Calibri"/>
                <a:cs typeface="Calibri"/>
              </a:rPr>
              <a:t>Proven track record of delivering complex, multi-stakeholder technology projects and products at strategic and operational levels, with </a:t>
            </a:r>
            <a:r>
              <a:rPr lang="en-GB" sz="1200" spc="-10" noProof="0" dirty="0">
                <a:latin typeface="Calibri"/>
                <a:cs typeface="Calibri"/>
              </a:rPr>
              <a:t>knowledge of change management processes.</a:t>
            </a:r>
            <a:endParaRPr lang="en-GB" sz="1200" spc="-10" dirty="0">
              <a:latin typeface="Calibri"/>
              <a:cs typeface="Calibri"/>
            </a:endParaRPr>
          </a:p>
          <a:p>
            <a:pPr marL="247650" indent="-171450" algn="l">
              <a:spcAft>
                <a:spcPts val="100"/>
              </a:spcAft>
              <a:buClr>
                <a:srgbClr val="FF8133"/>
              </a:buClr>
              <a:buFont typeface="Wingdings"/>
              <a:buChar char=""/>
              <a:tabLst>
                <a:tab pos="248285" algn="l"/>
              </a:tabLst>
            </a:pPr>
            <a:r>
              <a:rPr lang="en-GB" sz="1200" spc="-10" dirty="0">
                <a:latin typeface="Calibri"/>
                <a:cs typeface="Calibri"/>
              </a:rPr>
              <a:t>Demonstrated ability to translate user needs into technical requirements, prioritising effectively across competing demands.</a:t>
            </a:r>
          </a:p>
          <a:p>
            <a:pPr marL="247650" indent="-171450" algn="l">
              <a:spcAft>
                <a:spcPts val="100"/>
              </a:spcAft>
              <a:buClr>
                <a:srgbClr val="FF8133"/>
              </a:buClr>
              <a:buFont typeface="Wingdings"/>
              <a:buChar char=""/>
              <a:tabLst>
                <a:tab pos="248285" algn="l"/>
              </a:tabLst>
            </a:pPr>
            <a:r>
              <a:rPr lang="en-GB" sz="1200" spc="-10" dirty="0">
                <a:latin typeface="Calibri"/>
                <a:cs typeface="Calibri"/>
              </a:rPr>
              <a:t>Excellent project management, prioritisation and communication skills - able to bridge technical and non-technical audiences.  </a:t>
            </a:r>
          </a:p>
          <a:p>
            <a:pPr marL="247650" indent="-171450" algn="l">
              <a:spcAft>
                <a:spcPts val="100"/>
              </a:spcAft>
              <a:buClr>
                <a:srgbClr val="FF8133"/>
              </a:buClr>
              <a:buFont typeface="Wingdings"/>
              <a:buChar char=""/>
              <a:tabLst>
                <a:tab pos="248285" algn="l"/>
              </a:tabLst>
            </a:pPr>
            <a:r>
              <a:rPr lang="en-GB" sz="1200" spc="-10" dirty="0">
                <a:latin typeface="Calibri"/>
                <a:cs typeface="Calibri"/>
              </a:rPr>
              <a:t>Excellent IT skills, including Microsoft Office productivity tools.</a:t>
            </a:r>
          </a:p>
          <a:p>
            <a:pPr marL="247650" indent="-171450" algn="l">
              <a:spcAft>
                <a:spcPts val="100"/>
              </a:spcAft>
              <a:buClr>
                <a:srgbClr val="FF8133"/>
              </a:buClr>
              <a:buFont typeface="Wingdings"/>
              <a:buChar char=""/>
              <a:tabLst>
                <a:tab pos="248285" algn="l"/>
              </a:tabLst>
            </a:pPr>
            <a:r>
              <a:rPr lang="en-GB" sz="1200" spc="-10" dirty="0">
                <a:latin typeface="Calibri"/>
                <a:cs typeface="Calibri"/>
              </a:rPr>
              <a:t>Working knowledge of </a:t>
            </a:r>
            <a:r>
              <a:rPr lang="en-GB" sz="1200" spc="-10" noProof="0" dirty="0">
                <a:latin typeface="Calibri"/>
                <a:cs typeface="Calibri"/>
              </a:rPr>
              <a:t>core technology concepts, such as databases, software development approaches, enterprise resource planning tools, CRMs and connecting technologies across systems.</a:t>
            </a:r>
          </a:p>
          <a:p>
            <a:pPr marL="247650" indent="-171450" algn="l">
              <a:spcAft>
                <a:spcPts val="100"/>
              </a:spcAft>
              <a:buClr>
                <a:srgbClr val="FF8133"/>
              </a:buClr>
              <a:buFont typeface="Wingdings"/>
              <a:buChar char=""/>
              <a:tabLst>
                <a:tab pos="248285" algn="l"/>
              </a:tabLst>
            </a:pPr>
            <a:r>
              <a:rPr lang="en-GB" sz="1200" spc="-10" noProof="0" dirty="0">
                <a:latin typeface="Calibri"/>
                <a:cs typeface="Calibri"/>
              </a:rPr>
              <a:t>Knowledge of security, privacy and compliance frameworks (e.g. GDPR) as they apply to digital systems.  </a:t>
            </a:r>
          </a:p>
          <a:p>
            <a:pPr marL="247650" indent="-171450" algn="l">
              <a:spcAft>
                <a:spcPts val="100"/>
              </a:spcAft>
              <a:buClr>
                <a:srgbClr val="FF8133"/>
              </a:buClr>
              <a:buFont typeface="Wingdings"/>
              <a:buChar char=""/>
              <a:tabLst>
                <a:tab pos="248285" algn="l"/>
              </a:tabLst>
            </a:pPr>
            <a:r>
              <a:rPr lang="en-GB" sz="1200" spc="-10" dirty="0">
                <a:latin typeface="Calibri"/>
                <a:cs typeface="Calibri"/>
              </a:rPr>
              <a:t>Experience managing relationships with technical vendors.</a:t>
            </a:r>
          </a:p>
          <a:p>
            <a:pPr marL="247650" indent="-171450" algn="l">
              <a:spcAft>
                <a:spcPts val="100"/>
              </a:spcAft>
              <a:buClr>
                <a:srgbClr val="FF8133"/>
              </a:buClr>
              <a:buFont typeface="Wingdings"/>
              <a:buChar char=""/>
              <a:tabLst>
                <a:tab pos="248285" algn="l"/>
              </a:tabLst>
            </a:pPr>
            <a:r>
              <a:rPr lang="en-GB" sz="1200" spc="-10" noProof="0" dirty="0">
                <a:latin typeface="Calibri"/>
                <a:cs typeface="Calibri"/>
              </a:rPr>
              <a:t>Strong people skills and an appreciation for how culture and collaboration contribute to organisational goals.</a:t>
            </a:r>
          </a:p>
          <a:p>
            <a:pPr marL="247650" indent="-171450" algn="l">
              <a:spcAft>
                <a:spcPts val="100"/>
              </a:spcAft>
              <a:buClr>
                <a:srgbClr val="FF8133"/>
              </a:buClr>
              <a:buFont typeface="Wingdings"/>
              <a:buChar char=""/>
              <a:tabLst>
                <a:tab pos="248285" algn="l"/>
              </a:tabLst>
            </a:pPr>
            <a:r>
              <a:rPr lang="en-GB" sz="1200" spc="-10" dirty="0">
                <a:latin typeface="Calibri"/>
                <a:cs typeface="Calibri"/>
              </a:rPr>
              <a:t>Experience working with international teams, ideally relevant experience in Sub-Saharan African (desirable).</a:t>
            </a:r>
          </a:p>
          <a:p>
            <a:pPr marL="247650" indent="-171450" algn="l">
              <a:spcAft>
                <a:spcPts val="100"/>
              </a:spcAft>
              <a:buClr>
                <a:srgbClr val="FF8133"/>
              </a:buClr>
              <a:buFont typeface="Wingdings"/>
              <a:buChar char=""/>
              <a:tabLst>
                <a:tab pos="248285" algn="l"/>
              </a:tabLst>
            </a:pPr>
            <a:r>
              <a:rPr lang="en-GB" sz="1200" spc="-10" dirty="0">
                <a:latin typeface="Calibri"/>
                <a:cs typeface="Calibri"/>
              </a:rPr>
              <a:t>Ability to undertake international travel for 2 to 4 weeks per year.</a:t>
            </a:r>
          </a:p>
          <a:p>
            <a:pPr marL="75565" marR="465455">
              <a:spcAft>
                <a:spcPts val="100"/>
              </a:spcAft>
              <a:buClr>
                <a:srgbClr val="FF8133"/>
              </a:buClr>
            </a:pPr>
            <a:endParaRPr lang="en-GB" sz="1200" spc="-10" noProof="0" dirty="0">
              <a:highlight>
                <a:srgbClr val="FFFF00"/>
              </a:highlight>
              <a:latin typeface="Calibri"/>
              <a:ea typeface="Calibri"/>
              <a:cs typeface="Calibri"/>
            </a:endParaRPr>
          </a:p>
          <a:p>
            <a:pPr marL="75565" marR="465455">
              <a:spcAft>
                <a:spcPts val="100"/>
              </a:spcAft>
              <a:buClr>
                <a:srgbClr val="FF8133"/>
              </a:buClr>
            </a:pPr>
            <a:endParaRPr lang="en-GB" sz="1200" spc="-10" noProof="0" dirty="0">
              <a:highlight>
                <a:srgbClr val="FFFF00"/>
              </a:highlight>
              <a:latin typeface="Calibri"/>
              <a:ea typeface="Calibri"/>
              <a:cs typeface="Calibri"/>
            </a:endParaRPr>
          </a:p>
          <a:p>
            <a:pPr marL="76200">
              <a:lnSpc>
                <a:spcPct val="100000"/>
              </a:lnSpc>
              <a:spcAft>
                <a:spcPts val="100"/>
              </a:spcAft>
              <a:buClr>
                <a:srgbClr val="FF8133"/>
              </a:buClr>
            </a:pPr>
            <a:r>
              <a:rPr lang="en-GB" sz="1200" b="1" noProof="0" dirty="0">
                <a:latin typeface="Calibri"/>
                <a:cs typeface="Calibri"/>
              </a:rPr>
              <a:t>And who is…</a:t>
            </a:r>
            <a:endParaRPr lang="en-GB" sz="1200" noProof="0" dirty="0">
              <a:latin typeface="Calibri"/>
              <a:cs typeface="Calibri"/>
            </a:endParaRPr>
          </a:p>
          <a:p>
            <a:pPr marL="247015" marR="207645" indent="-171450">
              <a:lnSpc>
                <a:spcPct val="100000"/>
              </a:lnSpc>
              <a:spcAft>
                <a:spcPts val="100"/>
              </a:spcAft>
              <a:buClr>
                <a:srgbClr val="FF8133"/>
              </a:buClr>
              <a:buFont typeface="Wingdings"/>
              <a:buChar char=""/>
              <a:tabLst>
                <a:tab pos="248285" algn="l"/>
              </a:tabLst>
            </a:pPr>
            <a:r>
              <a:rPr lang="en-GB" sz="1200" spc="-10" noProof="0" dirty="0">
                <a:latin typeface="Calibri"/>
                <a:ea typeface="Tahoma"/>
                <a:cs typeface="Calibri"/>
              </a:rPr>
              <a:t>Values</a:t>
            </a:r>
            <a:r>
              <a:rPr lang="en-GB" sz="1200" spc="-15" noProof="0" dirty="0">
                <a:latin typeface="Calibri"/>
                <a:ea typeface="Tahoma"/>
                <a:cs typeface="Calibri"/>
              </a:rPr>
              <a:t> </a:t>
            </a:r>
            <a:r>
              <a:rPr lang="en-GB" sz="1200" noProof="0" dirty="0">
                <a:latin typeface="Calibri"/>
                <a:ea typeface="Tahoma"/>
                <a:cs typeface="Calibri"/>
              </a:rPr>
              <a:t>aligned</a:t>
            </a:r>
            <a:r>
              <a:rPr lang="en-GB" sz="1200" spc="-20" noProof="0" dirty="0">
                <a:latin typeface="Calibri"/>
                <a:ea typeface="Tahoma"/>
                <a:cs typeface="Calibri"/>
              </a:rPr>
              <a:t> </a:t>
            </a:r>
            <a:r>
              <a:rPr lang="en-GB" sz="1200" noProof="0" dirty="0">
                <a:latin typeface="Calibri"/>
                <a:ea typeface="Tahoma"/>
                <a:cs typeface="Calibri"/>
              </a:rPr>
              <a:t>and</a:t>
            </a:r>
            <a:r>
              <a:rPr lang="en-GB" sz="1200" spc="-15" noProof="0" dirty="0">
                <a:latin typeface="Calibri"/>
                <a:ea typeface="Tahoma"/>
                <a:cs typeface="Calibri"/>
              </a:rPr>
              <a:t> </a:t>
            </a:r>
            <a:r>
              <a:rPr lang="en-GB" sz="1200" spc="-10" noProof="0" dirty="0">
                <a:latin typeface="Calibri"/>
                <a:ea typeface="Tahoma"/>
                <a:cs typeface="Calibri"/>
              </a:rPr>
              <a:t>passionate</a:t>
            </a:r>
            <a:r>
              <a:rPr lang="en-GB" sz="1200" spc="-25" noProof="0" dirty="0">
                <a:latin typeface="Calibri"/>
                <a:ea typeface="Tahoma"/>
                <a:cs typeface="Calibri"/>
              </a:rPr>
              <a:t> </a:t>
            </a:r>
            <a:r>
              <a:rPr lang="en-GB" sz="1200" noProof="0" dirty="0">
                <a:latin typeface="Calibri"/>
                <a:ea typeface="Tahoma"/>
                <a:cs typeface="Calibri"/>
              </a:rPr>
              <a:t>about</a:t>
            </a:r>
            <a:r>
              <a:rPr lang="en-GB" sz="1200" spc="-20" noProof="0" dirty="0">
                <a:latin typeface="Calibri"/>
                <a:ea typeface="Tahoma"/>
                <a:cs typeface="Calibri"/>
              </a:rPr>
              <a:t> </a:t>
            </a:r>
            <a:r>
              <a:rPr lang="en-GB" sz="1200" spc="-10" noProof="0" dirty="0">
                <a:latin typeface="Calibri"/>
                <a:ea typeface="Tahoma"/>
                <a:cs typeface="Calibri"/>
              </a:rPr>
              <a:t>improving</a:t>
            </a:r>
            <a:r>
              <a:rPr lang="en-GB" sz="1200" spc="-35" noProof="0" dirty="0">
                <a:latin typeface="Calibri"/>
                <a:ea typeface="Tahoma"/>
                <a:cs typeface="Calibri"/>
              </a:rPr>
              <a:t> </a:t>
            </a:r>
            <a:r>
              <a:rPr lang="en-GB" sz="1200" noProof="0" dirty="0">
                <a:latin typeface="Calibri"/>
                <a:ea typeface="Tahoma"/>
                <a:cs typeface="Calibri"/>
              </a:rPr>
              <a:t>the</a:t>
            </a:r>
            <a:r>
              <a:rPr lang="en-GB" sz="1200" spc="-25" noProof="0" dirty="0">
                <a:latin typeface="Calibri"/>
                <a:ea typeface="Tahoma"/>
                <a:cs typeface="Calibri"/>
              </a:rPr>
              <a:t> </a:t>
            </a:r>
            <a:r>
              <a:rPr lang="en-GB" sz="1200" noProof="0" dirty="0">
                <a:latin typeface="Calibri"/>
                <a:ea typeface="Tahoma"/>
                <a:cs typeface="Calibri"/>
              </a:rPr>
              <a:t>life</a:t>
            </a:r>
            <a:r>
              <a:rPr lang="en-GB" sz="1200" spc="-10" noProof="0" dirty="0">
                <a:latin typeface="Calibri"/>
                <a:ea typeface="Tahoma"/>
                <a:cs typeface="Calibri"/>
              </a:rPr>
              <a:t> </a:t>
            </a:r>
            <a:r>
              <a:rPr lang="en-GB" sz="1200" noProof="0" dirty="0">
                <a:latin typeface="Calibri"/>
                <a:ea typeface="Tahoma"/>
                <a:cs typeface="Calibri"/>
              </a:rPr>
              <a:t>chances of</a:t>
            </a:r>
            <a:r>
              <a:rPr lang="en-GB" sz="1200" spc="-5" noProof="0" dirty="0">
                <a:latin typeface="Calibri"/>
                <a:ea typeface="Tahoma"/>
                <a:cs typeface="Calibri"/>
              </a:rPr>
              <a:t> </a:t>
            </a:r>
            <a:r>
              <a:rPr lang="en-GB" sz="1200" noProof="0" dirty="0">
                <a:latin typeface="Calibri"/>
                <a:ea typeface="Tahoma"/>
                <a:cs typeface="Calibri"/>
              </a:rPr>
              <a:t>all </a:t>
            </a:r>
            <a:r>
              <a:rPr lang="en-GB" sz="1200" spc="-10" noProof="0" dirty="0">
                <a:latin typeface="Calibri"/>
                <a:ea typeface="Tahoma"/>
                <a:cs typeface="Calibri"/>
              </a:rPr>
              <a:t>children</a:t>
            </a:r>
            <a:r>
              <a:rPr lang="en-GB" sz="1200" spc="-40" noProof="0" dirty="0">
                <a:latin typeface="Calibri"/>
                <a:ea typeface="Tahoma"/>
                <a:cs typeface="Calibri"/>
              </a:rPr>
              <a:t> </a:t>
            </a:r>
            <a:r>
              <a:rPr lang="en-GB" sz="1200" spc="-10" noProof="0" dirty="0">
                <a:latin typeface="Calibri"/>
                <a:ea typeface="Tahoma"/>
                <a:cs typeface="Calibri"/>
              </a:rPr>
              <a:t>through 	educational</a:t>
            </a:r>
            <a:r>
              <a:rPr lang="en-GB" sz="1200" spc="25" noProof="0" dirty="0">
                <a:latin typeface="Calibri"/>
                <a:ea typeface="Tahoma"/>
                <a:cs typeface="Calibri"/>
              </a:rPr>
              <a:t> </a:t>
            </a:r>
            <a:r>
              <a:rPr lang="en-GB" sz="1200" spc="-10" noProof="0" dirty="0">
                <a:latin typeface="Calibri"/>
                <a:ea typeface="Tahoma"/>
                <a:cs typeface="Calibri"/>
              </a:rPr>
              <a:t>opportunity.</a:t>
            </a:r>
          </a:p>
          <a:p>
            <a:pPr marL="247015" marR="207645" indent="-171450">
              <a:lnSpc>
                <a:spcPct val="100000"/>
              </a:lnSpc>
              <a:spcAft>
                <a:spcPts val="100"/>
              </a:spcAft>
              <a:buClr>
                <a:srgbClr val="FF8133"/>
              </a:buClr>
              <a:buFont typeface="Wingdings"/>
              <a:buChar char=""/>
              <a:tabLst>
                <a:tab pos="248285" algn="l"/>
              </a:tabLst>
            </a:pPr>
            <a:r>
              <a:rPr lang="en-GB" sz="1200" noProof="0" dirty="0">
                <a:latin typeface="Calibri"/>
                <a:ea typeface="Tahoma"/>
                <a:cs typeface="Calibri"/>
              </a:rPr>
              <a:t>A self-starter – adaptable, shows initiative and is proactive in finding solutions.</a:t>
            </a:r>
          </a:p>
          <a:p>
            <a:pPr marL="247015" marR="207645" indent="-171450">
              <a:lnSpc>
                <a:spcPct val="100000"/>
              </a:lnSpc>
              <a:spcAft>
                <a:spcPts val="100"/>
              </a:spcAft>
              <a:buClr>
                <a:srgbClr val="FF8133"/>
              </a:buClr>
              <a:buFont typeface="Wingdings"/>
              <a:buChar char=""/>
              <a:tabLst>
                <a:tab pos="248285" algn="l"/>
              </a:tabLst>
            </a:pPr>
            <a:r>
              <a:rPr lang="en-GB" sz="1200" noProof="0" dirty="0">
                <a:latin typeface="Calibri"/>
                <a:ea typeface="Tahoma"/>
                <a:cs typeface="Calibri"/>
              </a:rPr>
              <a:t>Creative and resourceful – able to find ways to deliver high returns on a small budget.</a:t>
            </a:r>
          </a:p>
          <a:p>
            <a:pPr marL="247015" marR="483870" indent="-171450">
              <a:lnSpc>
                <a:spcPct val="100000"/>
              </a:lnSpc>
              <a:spcAft>
                <a:spcPts val="100"/>
              </a:spcAft>
              <a:buClr>
                <a:srgbClr val="FF8133"/>
              </a:buClr>
              <a:buFont typeface="Wingdings"/>
              <a:buChar char=""/>
              <a:tabLst>
                <a:tab pos="248285" algn="l"/>
              </a:tabLst>
            </a:pPr>
            <a:r>
              <a:rPr lang="en-GB" sz="1200" spc="-10" noProof="0" dirty="0">
                <a:latin typeface="Calibri"/>
                <a:ea typeface="Tahoma"/>
                <a:cs typeface="Calibri"/>
              </a:rPr>
              <a:t>Collaborative</a:t>
            </a:r>
            <a:r>
              <a:rPr lang="en-GB" sz="1200" spc="-15" noProof="0" dirty="0">
                <a:latin typeface="Calibri"/>
                <a:ea typeface="Tahoma"/>
                <a:cs typeface="Calibri"/>
              </a:rPr>
              <a:t> </a:t>
            </a:r>
            <a:r>
              <a:rPr lang="en-GB" sz="1200" noProof="0" dirty="0">
                <a:latin typeface="Calibri"/>
                <a:ea typeface="Tahoma"/>
                <a:cs typeface="Calibri"/>
              </a:rPr>
              <a:t>not</a:t>
            </a:r>
            <a:r>
              <a:rPr lang="en-GB" sz="1200" spc="-5" noProof="0" dirty="0">
                <a:latin typeface="Calibri"/>
                <a:ea typeface="Tahoma"/>
                <a:cs typeface="Calibri"/>
              </a:rPr>
              <a:t> </a:t>
            </a:r>
            <a:r>
              <a:rPr lang="en-GB" sz="1200" spc="-10" noProof="0" dirty="0">
                <a:latin typeface="Calibri"/>
                <a:ea typeface="Tahoma"/>
                <a:cs typeface="Calibri"/>
              </a:rPr>
              <a:t>competitive</a:t>
            </a:r>
            <a:r>
              <a:rPr lang="en-GB" sz="1200" spc="15" noProof="0" dirty="0">
                <a:latin typeface="Calibri"/>
                <a:ea typeface="Tahoma"/>
                <a:cs typeface="Calibri"/>
              </a:rPr>
              <a:t> </a:t>
            </a:r>
            <a:r>
              <a:rPr lang="en-GB" sz="1200" noProof="0" dirty="0">
                <a:latin typeface="Calibri"/>
                <a:ea typeface="Tahoma"/>
                <a:cs typeface="Calibri"/>
              </a:rPr>
              <a:t>-</a:t>
            </a:r>
            <a:r>
              <a:rPr lang="en-GB" sz="1200" spc="5" noProof="0" dirty="0">
                <a:latin typeface="Calibri"/>
                <a:ea typeface="Tahoma"/>
                <a:cs typeface="Calibri"/>
              </a:rPr>
              <a:t> </a:t>
            </a:r>
            <a:r>
              <a:rPr lang="en-GB" sz="1200" spc="-10" noProof="0" dirty="0">
                <a:latin typeface="Calibri"/>
                <a:ea typeface="Tahoma"/>
                <a:cs typeface="Calibri"/>
              </a:rPr>
              <a:t>interpersonal</a:t>
            </a:r>
            <a:r>
              <a:rPr lang="en-GB" sz="1200" spc="-20" noProof="0" dirty="0">
                <a:latin typeface="Calibri"/>
                <a:ea typeface="Tahoma"/>
                <a:cs typeface="Calibri"/>
              </a:rPr>
              <a:t> </a:t>
            </a:r>
            <a:r>
              <a:rPr lang="en-GB" sz="1200" noProof="0" dirty="0">
                <a:latin typeface="Calibri"/>
                <a:ea typeface="Tahoma"/>
                <a:cs typeface="Calibri"/>
              </a:rPr>
              <a:t>and</a:t>
            </a:r>
            <a:r>
              <a:rPr lang="en-GB" sz="1200" spc="-5" noProof="0" dirty="0">
                <a:latin typeface="Calibri"/>
                <a:ea typeface="Tahoma"/>
                <a:cs typeface="Calibri"/>
              </a:rPr>
              <a:t> </a:t>
            </a:r>
            <a:r>
              <a:rPr lang="en-GB" sz="1200" spc="-10" noProof="0" dirty="0">
                <a:latin typeface="Calibri"/>
                <a:ea typeface="Tahoma"/>
                <a:cs typeface="Calibri"/>
              </a:rPr>
              <a:t>communication</a:t>
            </a:r>
            <a:r>
              <a:rPr lang="en-GB" sz="1200" spc="10" noProof="0" dirty="0">
                <a:latin typeface="Calibri"/>
                <a:ea typeface="Tahoma"/>
                <a:cs typeface="Calibri"/>
              </a:rPr>
              <a:t> </a:t>
            </a:r>
            <a:r>
              <a:rPr lang="en-GB" sz="1200" noProof="0" dirty="0">
                <a:latin typeface="Calibri"/>
                <a:ea typeface="Tahoma"/>
                <a:cs typeface="Calibri"/>
              </a:rPr>
              <a:t>skills</a:t>
            </a:r>
            <a:r>
              <a:rPr lang="en-GB" sz="1200" spc="35" noProof="0" dirty="0">
                <a:latin typeface="Calibri"/>
                <a:ea typeface="Tahoma"/>
                <a:cs typeface="Calibri"/>
              </a:rPr>
              <a:t> </a:t>
            </a:r>
            <a:r>
              <a:rPr lang="en-GB" sz="1200" noProof="0" dirty="0">
                <a:latin typeface="Calibri"/>
                <a:ea typeface="Tahoma"/>
                <a:cs typeface="Calibri"/>
              </a:rPr>
              <a:t>to</a:t>
            </a:r>
            <a:r>
              <a:rPr lang="en-GB" sz="1200" spc="5" noProof="0" dirty="0">
                <a:latin typeface="Calibri"/>
                <a:ea typeface="Tahoma"/>
                <a:cs typeface="Calibri"/>
              </a:rPr>
              <a:t> </a:t>
            </a:r>
            <a:r>
              <a:rPr lang="en-GB" sz="1200" spc="-10" noProof="0" dirty="0">
                <a:latin typeface="Calibri"/>
                <a:ea typeface="Tahoma"/>
                <a:cs typeface="Calibri"/>
              </a:rPr>
              <a:t>build 	relationships</a:t>
            </a:r>
            <a:r>
              <a:rPr lang="en-GB" sz="1200" spc="-55" noProof="0" dirty="0">
                <a:latin typeface="Calibri"/>
                <a:ea typeface="Tahoma"/>
                <a:cs typeface="Calibri"/>
              </a:rPr>
              <a:t> </a:t>
            </a:r>
            <a:r>
              <a:rPr lang="en-GB" sz="1200" noProof="0" dirty="0">
                <a:latin typeface="Calibri"/>
                <a:ea typeface="Tahoma"/>
                <a:cs typeface="Calibri"/>
              </a:rPr>
              <a:t>with</a:t>
            </a:r>
            <a:r>
              <a:rPr lang="en-GB" sz="1200" spc="-25" noProof="0" dirty="0">
                <a:latin typeface="Calibri"/>
                <a:ea typeface="Tahoma"/>
                <a:cs typeface="Calibri"/>
              </a:rPr>
              <a:t> </a:t>
            </a:r>
            <a:r>
              <a:rPr lang="en-GB" sz="1200" noProof="0" dirty="0">
                <a:latin typeface="Calibri"/>
                <a:ea typeface="Tahoma"/>
                <a:cs typeface="Calibri"/>
              </a:rPr>
              <a:t>peers</a:t>
            </a:r>
            <a:r>
              <a:rPr lang="en-GB" sz="1200" spc="-25" noProof="0" dirty="0">
                <a:latin typeface="Calibri"/>
                <a:ea typeface="Tahoma"/>
                <a:cs typeface="Calibri"/>
              </a:rPr>
              <a:t> </a:t>
            </a:r>
            <a:r>
              <a:rPr lang="en-GB" sz="1200" noProof="0" dirty="0">
                <a:latin typeface="Calibri"/>
                <a:ea typeface="Tahoma"/>
                <a:cs typeface="Calibri"/>
              </a:rPr>
              <a:t>across</a:t>
            </a:r>
            <a:r>
              <a:rPr lang="en-GB" sz="1200" spc="5" noProof="0" dirty="0">
                <a:latin typeface="Calibri"/>
                <a:ea typeface="Tahoma"/>
                <a:cs typeface="Calibri"/>
              </a:rPr>
              <a:t> </a:t>
            </a:r>
            <a:r>
              <a:rPr lang="en-GB" sz="1200" noProof="0" dirty="0">
                <a:latin typeface="Calibri"/>
                <a:ea typeface="Tahoma"/>
                <a:cs typeface="Calibri"/>
              </a:rPr>
              <a:t>multiple</a:t>
            </a:r>
            <a:r>
              <a:rPr lang="en-GB" sz="1200" spc="-50" noProof="0" dirty="0">
                <a:latin typeface="Calibri"/>
                <a:ea typeface="Tahoma"/>
                <a:cs typeface="Calibri"/>
              </a:rPr>
              <a:t> </a:t>
            </a:r>
            <a:r>
              <a:rPr lang="en-GB" sz="1200" noProof="0" dirty="0">
                <a:latin typeface="Calibri"/>
                <a:ea typeface="Tahoma"/>
                <a:cs typeface="Calibri"/>
              </a:rPr>
              <a:t>departments</a:t>
            </a:r>
            <a:r>
              <a:rPr lang="en-GB" sz="1200" spc="-50" noProof="0" dirty="0">
                <a:latin typeface="Calibri"/>
                <a:ea typeface="Tahoma"/>
                <a:cs typeface="Calibri"/>
              </a:rPr>
              <a:t> </a:t>
            </a:r>
            <a:r>
              <a:rPr lang="en-GB" sz="1200" noProof="0" dirty="0">
                <a:latin typeface="Calibri"/>
                <a:ea typeface="Tahoma"/>
                <a:cs typeface="Calibri"/>
              </a:rPr>
              <a:t>across</a:t>
            </a:r>
            <a:r>
              <a:rPr lang="en-GB" sz="1200" spc="5" noProof="0" dirty="0">
                <a:latin typeface="Calibri"/>
                <a:ea typeface="Tahoma"/>
                <a:cs typeface="Calibri"/>
              </a:rPr>
              <a:t> </a:t>
            </a:r>
            <a:r>
              <a:rPr lang="en-GB" sz="1200" noProof="0" dirty="0">
                <a:latin typeface="Calibri"/>
                <a:ea typeface="Tahoma"/>
                <a:cs typeface="Calibri"/>
              </a:rPr>
              <a:t>multiple</a:t>
            </a:r>
            <a:r>
              <a:rPr lang="en-GB" sz="1200" spc="-50" noProof="0" dirty="0">
                <a:latin typeface="Calibri"/>
                <a:ea typeface="Tahoma"/>
                <a:cs typeface="Calibri"/>
              </a:rPr>
              <a:t> </a:t>
            </a:r>
            <a:r>
              <a:rPr lang="en-GB" sz="1200" spc="-10" noProof="0" dirty="0">
                <a:latin typeface="Calibri"/>
                <a:ea typeface="Tahoma"/>
                <a:cs typeface="Calibri"/>
              </a:rPr>
              <a:t>countries.</a:t>
            </a:r>
          </a:p>
          <a:p>
            <a:pPr marL="247015" marR="483870" indent="-171450">
              <a:lnSpc>
                <a:spcPct val="100000"/>
              </a:lnSpc>
              <a:spcAft>
                <a:spcPts val="100"/>
              </a:spcAft>
              <a:buClr>
                <a:srgbClr val="FF8133"/>
              </a:buClr>
              <a:buFont typeface="Wingdings"/>
              <a:buChar char=""/>
              <a:tabLst>
                <a:tab pos="248285" algn="l"/>
              </a:tabLst>
            </a:pPr>
            <a:r>
              <a:rPr lang="en-GB" sz="1200" noProof="0" dirty="0">
                <a:latin typeface="Calibri"/>
                <a:ea typeface="Tahoma"/>
                <a:cs typeface="Calibri"/>
              </a:rPr>
              <a:t>Resilient and professional – works well under pressure, deals with challenges professionally and calmly and doesn’t let setbacks hold them back.</a:t>
            </a:r>
          </a:p>
          <a:p>
            <a:pPr marL="247015" marR="483870" indent="-171450">
              <a:lnSpc>
                <a:spcPct val="100000"/>
              </a:lnSpc>
              <a:spcAft>
                <a:spcPts val="100"/>
              </a:spcAft>
              <a:buClr>
                <a:srgbClr val="FF8133"/>
              </a:buClr>
              <a:buFont typeface="Wingdings"/>
              <a:buChar char=""/>
              <a:tabLst>
                <a:tab pos="248285" algn="l"/>
              </a:tabLst>
            </a:pPr>
            <a:r>
              <a:rPr lang="en-GB" sz="1200" noProof="0" dirty="0">
                <a:latin typeface="Calibri"/>
                <a:ea typeface="Tahoma"/>
                <a:cs typeface="Calibri"/>
              </a:rPr>
              <a:t>Open minded – willing to listen to others and consider new ways of approaching problems.</a:t>
            </a:r>
          </a:p>
          <a:p>
            <a:pPr marL="247015" marR="483870" indent="-171450">
              <a:lnSpc>
                <a:spcPct val="100000"/>
              </a:lnSpc>
              <a:spcAft>
                <a:spcPts val="100"/>
              </a:spcAft>
              <a:buClr>
                <a:srgbClr val="FF8133"/>
              </a:buClr>
              <a:buFont typeface="Wingdings"/>
              <a:buChar char=""/>
              <a:tabLst>
                <a:tab pos="248285" algn="l"/>
              </a:tabLst>
            </a:pPr>
            <a:r>
              <a:rPr lang="en-GB" sz="1200" noProof="0" dirty="0">
                <a:latin typeface="Calibri"/>
                <a:ea typeface="Tahoma"/>
                <a:cs typeface="Calibri"/>
              </a:rPr>
              <a:t>Zero ego – prepared to get stuck in.</a:t>
            </a:r>
          </a:p>
          <a:p>
            <a:pPr marL="247650" indent="-171450" algn="l">
              <a:spcAft>
                <a:spcPts val="100"/>
              </a:spcAft>
              <a:buClr>
                <a:srgbClr val="FF8133"/>
              </a:buClr>
              <a:buFont typeface="Wingdings"/>
              <a:buChar char=""/>
              <a:tabLst>
                <a:tab pos="247650" algn="l"/>
              </a:tabLst>
            </a:pPr>
            <a:r>
              <a:rPr lang="en-GB" sz="1200" spc="-25" noProof="0" dirty="0">
                <a:latin typeface="Calibri"/>
                <a:ea typeface="Tahoma"/>
                <a:cs typeface="Calibri"/>
              </a:rPr>
              <a:t>Curious and eager to learn, especially when working with new systems or digital tools.</a:t>
            </a:r>
            <a:endParaRPr lang="en-GB" noProof="0" dirty="0"/>
          </a:p>
          <a:p>
            <a:pPr marL="247650" indent="-171450" algn="l">
              <a:spcAft>
                <a:spcPts val="100"/>
              </a:spcAft>
              <a:buClr>
                <a:srgbClr val="FF8133"/>
              </a:buClr>
              <a:buFont typeface="Wingdings"/>
              <a:buChar char=""/>
              <a:tabLst>
                <a:tab pos="247650" algn="l"/>
              </a:tabLst>
            </a:pPr>
            <a:r>
              <a:rPr lang="en-GB" sz="1200" spc="-25" noProof="0" dirty="0">
                <a:latin typeface="Calibri"/>
                <a:ea typeface="Calibri"/>
                <a:cs typeface="Calibri"/>
              </a:rPr>
              <a:t>Patient and empathetic when supporting colleagues with varying levels of technical comfort.</a:t>
            </a:r>
            <a:endParaRPr lang="en-GB" noProof="0" dirty="0"/>
          </a:p>
          <a:p>
            <a:pPr marL="247650" indent="-171450" algn="l">
              <a:spcAft>
                <a:spcPts val="100"/>
              </a:spcAft>
              <a:buClr>
                <a:srgbClr val="FF8133"/>
              </a:buClr>
              <a:buFont typeface="Wingdings"/>
              <a:buChar char=""/>
              <a:tabLst>
                <a:tab pos="247650" algn="l"/>
              </a:tabLst>
            </a:pPr>
            <a:r>
              <a:rPr lang="en-GB" sz="1200" spc="-25" noProof="0" dirty="0">
                <a:latin typeface="Calibri"/>
                <a:ea typeface="Calibri"/>
                <a:cs typeface="Calibri"/>
              </a:rPr>
              <a:t>Detail aware, taking care to keep information accurate and well organised.</a:t>
            </a:r>
            <a:endParaRPr lang="en-GB" noProof="0" dirty="0"/>
          </a:p>
          <a:p>
            <a:pPr marL="247650" indent="-171450" algn="l">
              <a:spcAft>
                <a:spcPts val="100"/>
              </a:spcAft>
              <a:buClr>
                <a:srgbClr val="FF8133"/>
              </a:buClr>
              <a:buFont typeface="Wingdings"/>
              <a:buChar char=""/>
              <a:tabLst>
                <a:tab pos="247650" algn="l"/>
              </a:tabLst>
            </a:pPr>
            <a:r>
              <a:rPr lang="en-GB" sz="1200" spc="-25" noProof="0" dirty="0">
                <a:latin typeface="Calibri"/>
                <a:ea typeface="Calibri"/>
              </a:rPr>
              <a:t>Attentive to how processes work and comfortable offering practical suggestions to make tasks easier.</a:t>
            </a:r>
            <a:endParaRPr lang="en-GB" noProof="0" dirty="0">
              <a:ea typeface="Calibri"/>
            </a:endParaRPr>
          </a:p>
        </p:txBody>
      </p:sp>
      <p:sp>
        <p:nvSpPr>
          <p:cNvPr id="5" name="object 5"/>
          <p:cNvSpPr txBox="1"/>
          <p:nvPr/>
        </p:nvSpPr>
        <p:spPr>
          <a:xfrm>
            <a:off x="724306" y="356997"/>
            <a:ext cx="2858135" cy="330835"/>
          </a:xfrm>
          <a:prstGeom prst="rect">
            <a:avLst/>
          </a:prstGeom>
        </p:spPr>
        <p:txBody>
          <a:bodyPr vert="horz" wrap="square" lIns="0" tIns="12700" rIns="0" bIns="0" rtlCol="0">
            <a:spAutoFit/>
          </a:bodyPr>
          <a:lstStyle/>
          <a:p>
            <a:pPr marL="12700">
              <a:lnSpc>
                <a:spcPct val="100000"/>
              </a:lnSpc>
              <a:spcBef>
                <a:spcPts val="100"/>
              </a:spcBef>
            </a:pPr>
            <a:r>
              <a:rPr lang="en-GB" sz="2000" b="1" spc="-95" noProof="0" dirty="0">
                <a:solidFill>
                  <a:srgbClr val="FFFFFF"/>
                </a:solidFill>
                <a:latin typeface="Tahoma"/>
                <a:cs typeface="Tahoma"/>
              </a:rPr>
              <a:t>Who</a:t>
            </a:r>
            <a:r>
              <a:rPr lang="en-GB" sz="2000" b="1" spc="-55" noProof="0" dirty="0">
                <a:solidFill>
                  <a:srgbClr val="FFFFFF"/>
                </a:solidFill>
                <a:latin typeface="Tahoma"/>
                <a:cs typeface="Tahoma"/>
              </a:rPr>
              <a:t> </a:t>
            </a:r>
            <a:r>
              <a:rPr lang="en-GB" sz="2000" b="1" noProof="0" dirty="0">
                <a:solidFill>
                  <a:srgbClr val="FFFFFF"/>
                </a:solidFill>
                <a:latin typeface="Tahoma"/>
                <a:cs typeface="Tahoma"/>
              </a:rPr>
              <a:t>we</a:t>
            </a:r>
            <a:r>
              <a:rPr lang="en-GB" sz="2000" b="1" spc="-100" noProof="0" dirty="0">
                <a:solidFill>
                  <a:srgbClr val="FFFFFF"/>
                </a:solidFill>
                <a:latin typeface="Tahoma"/>
                <a:cs typeface="Tahoma"/>
              </a:rPr>
              <a:t> </a:t>
            </a:r>
            <a:r>
              <a:rPr lang="en-GB" sz="2000" b="1" noProof="0" dirty="0">
                <a:solidFill>
                  <a:srgbClr val="FFFFFF"/>
                </a:solidFill>
                <a:latin typeface="Tahoma"/>
                <a:cs typeface="Tahoma"/>
              </a:rPr>
              <a:t>are</a:t>
            </a:r>
            <a:r>
              <a:rPr lang="en-GB" sz="2000" b="1" spc="-75" noProof="0" dirty="0">
                <a:solidFill>
                  <a:srgbClr val="FFFFFF"/>
                </a:solidFill>
                <a:latin typeface="Tahoma"/>
                <a:cs typeface="Tahoma"/>
              </a:rPr>
              <a:t> </a:t>
            </a:r>
            <a:r>
              <a:rPr lang="en-GB" sz="2000" b="1" spc="-30" noProof="0" dirty="0">
                <a:solidFill>
                  <a:srgbClr val="FFFFFF"/>
                </a:solidFill>
                <a:latin typeface="Tahoma"/>
                <a:cs typeface="Tahoma"/>
              </a:rPr>
              <a:t>looking</a:t>
            </a:r>
            <a:r>
              <a:rPr lang="en-GB" sz="2000" b="1" spc="-85" noProof="0" dirty="0">
                <a:solidFill>
                  <a:srgbClr val="FFFFFF"/>
                </a:solidFill>
                <a:latin typeface="Tahoma"/>
                <a:cs typeface="Tahoma"/>
              </a:rPr>
              <a:t> for</a:t>
            </a:r>
            <a:endParaRPr lang="en-GB" sz="2000" noProof="0" dirty="0">
              <a:latin typeface="Tahoma"/>
              <a:cs typeface="Tahoma"/>
            </a:endParaRPr>
          </a:p>
        </p:txBody>
      </p:sp>
      <p:pic>
        <p:nvPicPr>
          <p:cNvPr id="6" name="object 6"/>
          <p:cNvPicPr/>
          <p:nvPr/>
        </p:nvPicPr>
        <p:blipFill>
          <a:blip r:embed="rId2" cstate="print"/>
          <a:stretch>
            <a:fillRect/>
          </a:stretch>
        </p:blipFill>
        <p:spPr>
          <a:xfrm>
            <a:off x="4943855" y="0"/>
            <a:ext cx="1631823" cy="1078992"/>
          </a:xfrm>
          <a:prstGeom prst="rect">
            <a:avLst/>
          </a:prstGeom>
        </p:spPr>
      </p:pic>
      <p:sp>
        <p:nvSpPr>
          <p:cNvPr id="7" name="object 7"/>
          <p:cNvSpPr txBox="1"/>
          <p:nvPr/>
        </p:nvSpPr>
        <p:spPr>
          <a:xfrm>
            <a:off x="376529" y="9424822"/>
            <a:ext cx="83820" cy="162560"/>
          </a:xfrm>
          <a:prstGeom prst="rect">
            <a:avLst/>
          </a:prstGeom>
        </p:spPr>
        <p:txBody>
          <a:bodyPr vert="horz" wrap="square" lIns="0" tIns="12700" rIns="0" bIns="0" rtlCol="0">
            <a:spAutoFit/>
          </a:bodyPr>
          <a:lstStyle/>
          <a:p>
            <a:pPr marL="12700">
              <a:lnSpc>
                <a:spcPct val="100000"/>
              </a:lnSpc>
              <a:spcBef>
                <a:spcPts val="100"/>
              </a:spcBef>
            </a:pPr>
            <a:r>
              <a:rPr lang="en-GB" sz="900" spc="-50" noProof="0" dirty="0">
                <a:solidFill>
                  <a:srgbClr val="888888"/>
                </a:solidFill>
                <a:latin typeface="Calibri"/>
                <a:cs typeface="Calibri"/>
              </a:rPr>
              <a:t>5</a:t>
            </a:r>
            <a:endParaRPr lang="en-GB" sz="900" noProof="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63295" y="1378203"/>
            <a:ext cx="6120383" cy="3554977"/>
          </a:xfrm>
          <a:prstGeom prst="rect">
            <a:avLst/>
          </a:prstGeom>
        </p:spPr>
      </p:pic>
      <p:sp>
        <p:nvSpPr>
          <p:cNvPr id="4" name="object 4"/>
          <p:cNvSpPr txBox="1"/>
          <p:nvPr/>
        </p:nvSpPr>
        <p:spPr>
          <a:xfrm>
            <a:off x="724306" y="356997"/>
            <a:ext cx="1343660" cy="330835"/>
          </a:xfrm>
          <a:prstGeom prst="rect">
            <a:avLst/>
          </a:prstGeom>
        </p:spPr>
        <p:txBody>
          <a:bodyPr vert="horz" wrap="square" lIns="0" tIns="12700" rIns="0" bIns="0" rtlCol="0">
            <a:spAutoFit/>
          </a:bodyPr>
          <a:lstStyle/>
          <a:p>
            <a:pPr marL="12700">
              <a:lnSpc>
                <a:spcPct val="100000"/>
              </a:lnSpc>
              <a:spcBef>
                <a:spcPts val="100"/>
              </a:spcBef>
            </a:pPr>
            <a:r>
              <a:rPr lang="en-GB" sz="2000" b="1" spc="-45" noProof="0" dirty="0">
                <a:solidFill>
                  <a:srgbClr val="FFFFFF"/>
                </a:solidFill>
                <a:latin typeface="Tahoma"/>
                <a:cs typeface="Tahoma"/>
              </a:rPr>
              <a:t>Our</a:t>
            </a:r>
            <a:r>
              <a:rPr lang="en-GB" sz="2000" b="1" spc="-90" noProof="0" dirty="0">
                <a:solidFill>
                  <a:srgbClr val="FFFFFF"/>
                </a:solidFill>
                <a:latin typeface="Tahoma"/>
                <a:cs typeface="Tahoma"/>
              </a:rPr>
              <a:t> </a:t>
            </a:r>
            <a:r>
              <a:rPr lang="en-GB" sz="2000" b="1" spc="-10" noProof="0" dirty="0">
                <a:solidFill>
                  <a:srgbClr val="FFFFFF"/>
                </a:solidFill>
                <a:latin typeface="Tahoma"/>
                <a:cs typeface="Tahoma"/>
              </a:rPr>
              <a:t>values</a:t>
            </a:r>
            <a:endParaRPr lang="en-GB" sz="2000" noProof="0" dirty="0">
              <a:latin typeface="Tahoma"/>
              <a:cs typeface="Tahoma"/>
            </a:endParaRPr>
          </a:p>
        </p:txBody>
      </p:sp>
      <p:pic>
        <p:nvPicPr>
          <p:cNvPr id="5" name="object 5"/>
          <p:cNvPicPr/>
          <p:nvPr/>
        </p:nvPicPr>
        <p:blipFill>
          <a:blip r:embed="rId3" cstate="print"/>
          <a:stretch>
            <a:fillRect/>
          </a:stretch>
        </p:blipFill>
        <p:spPr>
          <a:xfrm>
            <a:off x="4867655" y="0"/>
            <a:ext cx="1799844" cy="1082040"/>
          </a:xfrm>
          <a:prstGeom prst="rect">
            <a:avLst/>
          </a:prstGeom>
        </p:spPr>
      </p:pic>
      <p:sp>
        <p:nvSpPr>
          <p:cNvPr id="6" name="object 6"/>
          <p:cNvSpPr txBox="1"/>
          <p:nvPr/>
        </p:nvSpPr>
        <p:spPr>
          <a:xfrm>
            <a:off x="376529" y="9424822"/>
            <a:ext cx="83820" cy="162560"/>
          </a:xfrm>
          <a:prstGeom prst="rect">
            <a:avLst/>
          </a:prstGeom>
        </p:spPr>
        <p:txBody>
          <a:bodyPr vert="horz" wrap="square" lIns="0" tIns="12700" rIns="0" bIns="0" rtlCol="0">
            <a:spAutoFit/>
          </a:bodyPr>
          <a:lstStyle/>
          <a:p>
            <a:pPr marL="12700">
              <a:lnSpc>
                <a:spcPct val="100000"/>
              </a:lnSpc>
              <a:spcBef>
                <a:spcPts val="100"/>
              </a:spcBef>
            </a:pPr>
            <a:r>
              <a:rPr lang="en-GB" sz="900" spc="-50" noProof="0" dirty="0">
                <a:solidFill>
                  <a:srgbClr val="888888"/>
                </a:solidFill>
                <a:latin typeface="Calibri"/>
                <a:cs typeface="Calibri"/>
              </a:rPr>
              <a:t>6</a:t>
            </a:r>
            <a:endParaRPr lang="en-GB" sz="900" noProof="0" dirty="0">
              <a:latin typeface="Calibri"/>
              <a:cs typeface="Calibri"/>
            </a:endParaRPr>
          </a:p>
        </p:txBody>
      </p:sp>
      <p:graphicFrame>
        <p:nvGraphicFramePr>
          <p:cNvPr id="7" name="Table 4">
            <a:extLst>
              <a:ext uri="{FF2B5EF4-FFF2-40B4-BE49-F238E27FC236}">
                <a16:creationId xmlns:a16="http://schemas.microsoft.com/office/drawing/2014/main" id="{DB8094E0-C362-01CB-1999-190D7A4586C5}"/>
              </a:ext>
            </a:extLst>
          </p:cNvPr>
          <p:cNvGraphicFramePr>
            <a:graphicFrameLocks noGrp="1"/>
          </p:cNvGraphicFramePr>
          <p:nvPr>
            <p:extLst>
              <p:ext uri="{D42A27DB-BD31-4B8C-83A1-F6EECF244321}">
                <p14:modId xmlns:p14="http://schemas.microsoft.com/office/powerpoint/2010/main" val="1399621997"/>
              </p:ext>
            </p:extLst>
          </p:nvPr>
        </p:nvGraphicFramePr>
        <p:xfrm>
          <a:off x="463162" y="7493268"/>
          <a:ext cx="6180190" cy="1863611"/>
        </p:xfrm>
        <a:graphic>
          <a:graphicData uri="http://schemas.openxmlformats.org/drawingml/2006/table">
            <a:tbl>
              <a:tblPr firstRow="1" bandRow="1">
                <a:tableStyleId>{2D5ABB26-0587-4C30-8999-92F81FD0307C}</a:tableStyleId>
              </a:tblPr>
              <a:tblGrid>
                <a:gridCol w="6180190">
                  <a:extLst>
                    <a:ext uri="{9D8B030D-6E8A-4147-A177-3AD203B41FA5}">
                      <a16:colId xmlns:a16="http://schemas.microsoft.com/office/drawing/2014/main" val="1959228391"/>
                    </a:ext>
                  </a:extLst>
                </a:gridCol>
              </a:tblGrid>
              <a:tr h="1863611">
                <a:tc>
                  <a:txBody>
                    <a:bodyPr/>
                    <a:lstStyle/>
                    <a:p>
                      <a:pPr lvl="0" algn="just">
                        <a:buNone/>
                      </a:pPr>
                      <a:r>
                        <a:rPr lang="en-GB" sz="1200" b="0" i="1" kern="1200" dirty="0">
                          <a:solidFill>
                            <a:schemeClr val="tx1"/>
                          </a:solidFill>
                          <a:effectLst/>
                          <a:latin typeface="Calibri  "/>
                          <a:ea typeface="+mn-ea"/>
                          <a:cs typeface="+mn-cs"/>
                        </a:rPr>
                        <a:t>PEAS is highly committed to keeping children safe from harm and preventing corruption. We therefore take our responsibility to promote safe recruitment practices very seriously, including conducting appropriate reference and background checks. We also operate a zero-tolerance approach to any PEAS employees who breach our Safeguarding and Anti-Corruption Policies, which all employees are required to sign upon induction.</a:t>
                      </a:r>
                      <a:endParaRPr lang="en-GB" i="1" dirty="0"/>
                    </a:p>
                    <a:p>
                      <a:pPr algn="just"/>
                      <a:endParaRPr lang="en-GB" sz="1200" b="0" i="1" kern="1200" dirty="0">
                        <a:solidFill>
                          <a:schemeClr val="tx1"/>
                        </a:solidFill>
                        <a:effectLst/>
                        <a:latin typeface="Calibri  "/>
                        <a:ea typeface="+mn-ea"/>
                        <a:cs typeface="+mn-cs"/>
                      </a:endParaRPr>
                    </a:p>
                    <a:p>
                      <a:pPr algn="just"/>
                      <a:r>
                        <a:rPr lang="en-GB" sz="1200" b="0" i="1" kern="1200" dirty="0">
                          <a:solidFill>
                            <a:schemeClr val="tx1"/>
                          </a:solidFill>
                          <a:effectLst/>
                          <a:latin typeface="Calibri  "/>
                          <a:ea typeface="+mn-ea"/>
                          <a:cs typeface="+mn-cs"/>
                        </a:rPr>
                        <a:t>PEAS is an equal opportunity employer that does not discriminate in its recruitment practices and, in order to build the strongest possible workforce, actively seeks a diverse applicant pool. </a:t>
                      </a:r>
                    </a:p>
                    <a:p>
                      <a:pPr marL="0" marR="0" lvl="0" indent="0" algn="just" defTabSz="685800" rtl="0" eaLnBrk="1" fontAlgn="auto" latinLnBrk="0" hangingPunct="1">
                        <a:lnSpc>
                          <a:spcPct val="107000"/>
                        </a:lnSpc>
                        <a:spcBef>
                          <a:spcPts val="0"/>
                        </a:spcBef>
                        <a:spcAft>
                          <a:spcPts val="0"/>
                        </a:spcAft>
                        <a:buClr>
                          <a:srgbClr val="ED7D31"/>
                        </a:buClr>
                        <a:buSzTx/>
                        <a:buFont typeface="Arial" panose="020B0604020202020204" pitchFamily="34" charset="0"/>
                        <a:buNone/>
                        <a:tabLst/>
                        <a:defRPr/>
                      </a:pPr>
                      <a:endParaRPr lang="en-GB" sz="1100" i="1" kern="1200" dirty="0">
                        <a:solidFill>
                          <a:schemeClr val="tx1"/>
                        </a:solidFill>
                        <a:effectLst/>
                        <a:latin typeface="Calibri  "/>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8" name="Table 4">
            <a:extLst>
              <a:ext uri="{FF2B5EF4-FFF2-40B4-BE49-F238E27FC236}">
                <a16:creationId xmlns:a16="http://schemas.microsoft.com/office/drawing/2014/main" id="{80EBB55C-4B84-ADB8-B338-0DAA9A0BB4F7}"/>
              </a:ext>
            </a:extLst>
          </p:cNvPr>
          <p:cNvGraphicFramePr>
            <a:graphicFrameLocks noGrp="1"/>
          </p:cNvGraphicFramePr>
          <p:nvPr>
            <p:extLst>
              <p:ext uri="{D42A27DB-BD31-4B8C-83A1-F6EECF244321}">
                <p14:modId xmlns:p14="http://schemas.microsoft.com/office/powerpoint/2010/main" val="2765654088"/>
              </p:ext>
            </p:extLst>
          </p:nvPr>
        </p:nvGraphicFramePr>
        <p:xfrm>
          <a:off x="465174" y="4853275"/>
          <a:ext cx="6133590" cy="3189810"/>
        </p:xfrm>
        <a:graphic>
          <a:graphicData uri="http://schemas.openxmlformats.org/drawingml/2006/table">
            <a:tbl>
              <a:tblPr firstRow="1" bandRow="1">
                <a:tableStyleId>{2D5ABB26-0587-4C30-8999-92F81FD0307C}</a:tableStyleId>
              </a:tblPr>
              <a:tblGrid>
                <a:gridCol w="6133590">
                  <a:extLst>
                    <a:ext uri="{9D8B030D-6E8A-4147-A177-3AD203B41FA5}">
                      <a16:colId xmlns:a16="http://schemas.microsoft.com/office/drawing/2014/main" val="1959228391"/>
                    </a:ext>
                  </a:extLst>
                </a:gridCol>
              </a:tblGrid>
              <a:tr h="3189810">
                <a:tc>
                  <a:txBody>
                    <a:bodyPr/>
                    <a:lstStyle/>
                    <a:p>
                      <a:pPr algn="just"/>
                      <a:br>
                        <a:rPr lang="en-US" sz="1200" kern="1200" dirty="0">
                          <a:solidFill>
                            <a:srgbClr val="000000"/>
                          </a:solidFill>
                          <a:effectLst/>
                          <a:latin typeface="+mn-lt"/>
                          <a:ea typeface="+mn-ea"/>
                          <a:cs typeface="+mn-cs"/>
                        </a:rPr>
                      </a:br>
                      <a:r>
                        <a:rPr lang="en-GB" sz="1200" b="1" kern="1200" dirty="0">
                          <a:solidFill>
                            <a:schemeClr val="tx1"/>
                          </a:solidFill>
                          <a:effectLst/>
                          <a:latin typeface="Calibri  "/>
                          <a:ea typeface="+mn-ea"/>
                          <a:cs typeface="+mn-cs"/>
                        </a:rPr>
                        <a:t>How to apply </a:t>
                      </a:r>
                    </a:p>
                    <a:p>
                      <a:pPr algn="just"/>
                      <a:r>
                        <a:rPr lang="en-GB" sz="1200" kern="1200" dirty="0">
                          <a:solidFill>
                            <a:schemeClr val="tx1"/>
                          </a:solidFill>
                          <a:effectLst/>
                          <a:latin typeface="Calibri  "/>
                          <a:ea typeface="+mn-ea"/>
                          <a:cs typeface="+mn-cs"/>
                        </a:rPr>
                        <a:t>To apply, please complete this </a:t>
                      </a:r>
                      <a:r>
                        <a:rPr lang="en-GB" sz="1200" kern="1200" dirty="0">
                          <a:solidFill>
                            <a:schemeClr val="tx1"/>
                          </a:solidFill>
                          <a:effectLst/>
                          <a:highlight>
                            <a:srgbClr val="FFFF00"/>
                          </a:highlight>
                          <a:latin typeface="Calibri  "/>
                          <a:ea typeface="+mn-ea"/>
                          <a:cs typeface="+mn-cs"/>
                          <a:hlinkClick r:id="rId4"/>
                        </a:rPr>
                        <a:t>application form</a:t>
                      </a:r>
                      <a:r>
                        <a:rPr lang="en-GB" sz="1200" kern="1200" dirty="0">
                          <a:solidFill>
                            <a:schemeClr val="tx1"/>
                          </a:solidFill>
                          <a:effectLst/>
                          <a:highlight>
                            <a:srgbClr val="FFFF00"/>
                          </a:highlight>
                          <a:latin typeface="Calibri  "/>
                          <a:ea typeface="+mn-ea"/>
                          <a:cs typeface="+mn-cs"/>
                        </a:rPr>
                        <a:t>. </a:t>
                      </a:r>
                      <a:r>
                        <a:rPr lang="en-GB" sz="1200" dirty="0">
                          <a:effectLst/>
                          <a:highlight>
                            <a:srgbClr val="FFFF00"/>
                          </a:highlight>
                          <a:latin typeface="Calibri"/>
                          <a:ea typeface="Calibri"/>
                          <a:cs typeface="Times New Roman"/>
                        </a:rPr>
                        <a:t>Applications will be reviewed on a rolling basis from 9am Wednesday 7th January.  &lt;Add something about here about using a new system, if we decide to go with </a:t>
                      </a:r>
                      <a:r>
                        <a:rPr lang="en-GB" sz="1200" dirty="0" err="1">
                          <a:effectLst/>
                          <a:highlight>
                            <a:srgbClr val="FFFF00"/>
                          </a:highlight>
                          <a:latin typeface="Calibri"/>
                          <a:ea typeface="Calibri"/>
                          <a:cs typeface="Times New Roman"/>
                        </a:rPr>
                        <a:t>SmartOps</a:t>
                      </a:r>
                      <a:r>
                        <a:rPr lang="en-GB" sz="1200" dirty="0">
                          <a:effectLst/>
                          <a:highlight>
                            <a:srgbClr val="FFFF00"/>
                          </a:highlight>
                          <a:latin typeface="Calibri"/>
                          <a:ea typeface="Calibri"/>
                          <a:cs typeface="Times New Roman"/>
                        </a:rPr>
                        <a:t>?&gt;</a:t>
                      </a:r>
                      <a:endParaRPr lang="en-GB" sz="1200" kern="1200" dirty="0">
                        <a:solidFill>
                          <a:schemeClr val="tx1"/>
                        </a:solidFill>
                        <a:effectLst/>
                        <a:highlight>
                          <a:srgbClr val="FFFF00"/>
                        </a:highlight>
                        <a:latin typeface="Calibri  "/>
                        <a:ea typeface="+mn-ea"/>
                        <a:cs typeface="+mn-cs"/>
                      </a:endParaRPr>
                    </a:p>
                    <a:p>
                      <a:pPr lvl="0" algn="just">
                        <a:buNone/>
                      </a:pPr>
                      <a:endParaRPr lang="en-US" sz="1200" b="0" i="0" kern="1200" dirty="0">
                        <a:solidFill>
                          <a:schemeClr val="tx1"/>
                        </a:solidFill>
                        <a:effectLst/>
                        <a:latin typeface="+mn-lt"/>
                        <a:ea typeface="+mn-ea"/>
                        <a:cs typeface="+mn-cs"/>
                      </a:endParaRPr>
                    </a:p>
                    <a:p>
                      <a:pPr lvl="0" algn="just">
                        <a:buNone/>
                      </a:pPr>
                      <a:r>
                        <a:rPr lang="en-US" sz="1200" b="0" i="0" kern="1200" dirty="0">
                          <a:solidFill>
                            <a:schemeClr val="tx1"/>
                          </a:solidFill>
                          <a:effectLst/>
                          <a:latin typeface="+mn-lt"/>
                          <a:ea typeface="+mn-ea"/>
                          <a:cs typeface="+mn-cs"/>
                        </a:rPr>
                        <a:t>Due to high volumes of applications, if you have not heard from us within 2 weeks of the closing date, please assume you have been unsuccessful on this occasion.</a:t>
                      </a:r>
                      <a:endParaRPr lang="en-GB" sz="1200" kern="1200" dirty="0">
                        <a:solidFill>
                          <a:schemeClr val="tx1"/>
                        </a:solidFill>
                        <a:effectLst/>
                        <a:latin typeface="Calibri  "/>
                        <a:ea typeface="+mn-ea"/>
                        <a:cs typeface="+mn-cs"/>
                      </a:endParaRPr>
                    </a:p>
                    <a:p>
                      <a:pPr lvl="0" algn="just">
                        <a:buNone/>
                      </a:pPr>
                      <a:endParaRPr lang="en-US" sz="1200" b="0" i="0" kern="1200" dirty="0">
                        <a:solidFill>
                          <a:schemeClr val="tx1"/>
                        </a:solidFill>
                        <a:effectLst/>
                        <a:latin typeface="+mn-lt"/>
                        <a:ea typeface="+mn-ea"/>
                        <a:cs typeface="+mn-cs"/>
                      </a:endParaRPr>
                    </a:p>
                    <a:p>
                      <a:pPr algn="just" rtl="0" fontAlgn="base"/>
                      <a:r>
                        <a:rPr lang="en-US" sz="1200" b="0" i="0" kern="1200" dirty="0">
                          <a:solidFill>
                            <a:schemeClr val="tx1"/>
                          </a:solidFill>
                          <a:effectLst/>
                          <a:latin typeface="+mn-lt"/>
                          <a:ea typeface="+mn-ea"/>
                          <a:cs typeface="+mn-cs"/>
                        </a:rPr>
                        <a:t>We are committed to ensuring our opportunities are accessible to all, so if there is any way that we can support you to be the best you can be in the recruitment process, please do get in touch by e-mail on </a:t>
                      </a:r>
                      <a:r>
                        <a:rPr lang="en-US" sz="1200" b="0" i="0" u="sng" strike="noStrike" kern="1200" dirty="0">
                          <a:solidFill>
                            <a:schemeClr val="tx1"/>
                          </a:solidFill>
                          <a:effectLst/>
                          <a:latin typeface="+mn-lt"/>
                          <a:ea typeface="+mn-ea"/>
                          <a:cs typeface="+mn-cs"/>
                          <a:hlinkClick r:id="rId5"/>
                        </a:rPr>
                        <a:t>info@peas.org.uk</a:t>
                      </a:r>
                      <a:r>
                        <a:rPr lang="en-US" sz="1200" b="0" i="0" u="sng" strike="noStrike" kern="1200" dirty="0">
                          <a:solidFill>
                            <a:schemeClr val="tx1"/>
                          </a:solidFill>
                          <a:effectLst/>
                          <a:latin typeface="+mn-lt"/>
                          <a:ea typeface="+mn-ea"/>
                          <a:cs typeface="+mn-cs"/>
                        </a:rPr>
                        <a:t>.</a:t>
                      </a:r>
                    </a:p>
                    <a:p>
                      <a:pPr algn="just" rtl="0" fontAlgn="base"/>
                      <a:endParaRPr lang="en-US" sz="1200" b="0" i="0" u="sng" strike="noStrike" kern="1200" dirty="0">
                        <a:solidFill>
                          <a:schemeClr val="tx1"/>
                        </a:solidFill>
                        <a:effectLst/>
                        <a:latin typeface="+mn-lt"/>
                        <a:ea typeface="+mn-ea"/>
                        <a:cs typeface="+mn-cs"/>
                      </a:endParaRPr>
                    </a:p>
                    <a:p>
                      <a:pPr algn="just"/>
                      <a:r>
                        <a:rPr lang="en-GB" sz="1200" i="1" kern="1200" dirty="0">
                          <a:solidFill>
                            <a:schemeClr val="tx1"/>
                          </a:solidFill>
                          <a:effectLst/>
                          <a:latin typeface="Calibri  "/>
                          <a:ea typeface="+mn-ea"/>
                          <a:cs typeface="+mn-cs"/>
                        </a:rPr>
                        <a:t>We welcome all applicants and will always treat every application fairly based on merit.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TotalTime>
  <Words>1989</Words>
  <Application>Microsoft Office PowerPoint</Application>
  <PresentationFormat>A4 Paper (210x297 mm)</PresentationFormat>
  <Paragraphs>110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Emmi Matsunaga</dc:creator>
  <cp:lastModifiedBy>Emmi Matsunaga</cp:lastModifiedBy>
  <cp:revision>2</cp:revision>
  <dcterms:created xsi:type="dcterms:W3CDTF">2025-10-27T10:07:33Z</dcterms:created>
  <dcterms:modified xsi:type="dcterms:W3CDTF">2026-01-13T10:03:37Z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2024-03-04T00:00:00Z</vt:filetime>
  </property>
  <property fmtid="{D5CDD505-2E9C-101B-9397-08002B2CF9AE}" pid="3" name="Creator">
    <vt:lpwstr>Microsoft® PowerPoint® for Microsoft 365</vt:lpwstr>
  </property>
  <property fmtid="{D5CDD505-2E9C-101B-9397-08002B2CF9AE}" pid="4" name="LastSaved">
    <vt:filetime>2025-10-27T00:00:00Z</vt:filetime>
  </property>
  <property fmtid="{D5CDD505-2E9C-101B-9397-08002B2CF9AE}" pid="5" name="Producer">
    <vt:lpwstr>Microsoft® PowerPoint® for Microsoft 365</vt:lpwstr>
  </property>
</Properties>
</file>